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33"/>
      <p:bold r:id="rId34"/>
    </p:embeddedFont>
    <p:embeddedFont>
      <p:font typeface="Nanum Gothic Coding" panose="020B0600000101010101" charset="-127"/>
      <p:regular r:id="rId35"/>
      <p:bold r:id="rId36"/>
    </p:embeddedFont>
    <p:embeddedFont>
      <p:font typeface="Inria Serif" panose="020B0600000101010101" charset="0"/>
      <p:regular r:id="rId37"/>
      <p:bold r:id="rId38"/>
      <p:italic r:id="rId39"/>
      <p:boldItalic r:id="rId40"/>
    </p:embeddedFont>
    <p:embeddedFont>
      <p:font typeface="Lora Medium" panose="020B0600000101010101" charset="0"/>
      <p:regular r:id="rId41"/>
      <p:bold r:id="rId42"/>
      <p:italic r:id="rId43"/>
      <p:boldItalic r:id="rId44"/>
    </p:embeddedFont>
    <p:embeddedFont>
      <p:font typeface="Nanum Myeongjo" panose="020B0600000101010101" charset="-127"/>
      <p:regular r:id="rId45"/>
      <p:bold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  <p:embeddedFont>
      <p:font typeface="Lora SemiBold" panose="020B0600000101010101" charset="0"/>
      <p:regular r:id="rId51"/>
      <p:bold r:id="rId52"/>
      <p:italic r:id="rId53"/>
      <p:boldItalic r:id="rId54"/>
    </p:embeddedFont>
    <p:embeddedFont>
      <p:font typeface="Black Han Sans" panose="020B0600000101010101" charset="-127"/>
      <p:regular r:id="rId55"/>
    </p:embeddedFont>
    <p:embeddedFont>
      <p:font typeface="NanumMyeongjo ExtraBold" panose="020B0600000101010101" charset="-127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7E6FB1-6E69-4195-B255-CAB29E4D4956}">
  <a:tblStyle styleId="{2F7E6FB1-6E69-4195-B255-CAB29E4D49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.mk.co.kr/news/culture/view/2021/12/1144802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traveldaily.co.kr/news/articleView.html?idxno=24197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x.go.kr/potal/stts/idxMain/selectPoSttsIdxMainPrint.do?idx_cd=2695&amp;board_cd=INDX_001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insight.co.kr/news/view.php?no=5068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zine.kotpa.org/news?uid=1924&amp;mod=document&amp;pageid=1&amp;vol=44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naver.com/i_sfac/222405007880" TargetMode="External"/><Relationship Id="rId4" Type="http://schemas.openxmlformats.org/officeDocument/2006/relationships/hyperlink" Target="http://www.kmgbiz.com/%EB%AC%B8%ED%99%94%EC%97%90-%EA%B4%80%EC%8B%AC%EC%9D%84-%EB%91%90%EB%8A%94-%EC%82%AC%EB%9E%8C-%EC%82%B6%EC%9D%98-%EB%A7%8C%EC%A1%B1%EB%8F%84%EB%8F%84-%EB%86%92%EC%95%84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안녕하십니까 발표를 맡게 된 B202팀 발표자 남궁휘입니다. 아싸 ART + OUTSIDER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인싸가 되고 싶은 아싸, ARTSIDER팀의 발표를 맡은 남궁휘입니다.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d63b82dd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d63b82dd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0000FF"/>
                </a:solidFill>
              </a:rPr>
              <a:t>그래서 저희는 공연 예술 관람에 대한 접근성을 높이자는 목적 의식을 가지고 다음과 같이 목표 및 타겟을 설정하였습니다.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우선  “사용자 특성 및 상황에 맞는 공연”을 추천하고, “공연의 특성을 한 눈에 파악”하기 쉽도록 정보를 제공하는 것을 프로젝트의 목표로 정하였습니다..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그리고 저희 서비스의 주요 타겟층으로는  “나만의 공연을 추천받고 싶은 사용자”, “공연 분위기를 한눈에 확인하고 싶은 사용자”,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 “공연 관람을 몇 번 해보지 않았으나 공연 관람을 하고 싶은 초심자”로 정리하였습니다.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</a:rPr>
              <a:t>—--------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EE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EE1F1F"/>
                </a:solidFill>
              </a:rPr>
              <a:t>나만의 공연을 추천받고 싶은 사용자</a:t>
            </a:r>
            <a:br>
              <a:rPr lang="ko">
                <a:solidFill>
                  <a:srgbClr val="EE1F1F"/>
                </a:solidFill>
              </a:rPr>
            </a:br>
            <a:r>
              <a:rPr lang="ko">
                <a:solidFill>
                  <a:srgbClr val="EE1F1F"/>
                </a:solidFill>
              </a:rPr>
              <a:t>공연 분위기를 한눈에 확인하고 싶은 사용자 </a:t>
            </a:r>
            <a:br>
              <a:rPr lang="ko">
                <a:solidFill>
                  <a:srgbClr val="EE1F1F"/>
                </a:solidFill>
              </a:rPr>
            </a:br>
            <a:r>
              <a:rPr lang="ko">
                <a:solidFill>
                  <a:srgbClr val="EE1F1F"/>
                </a:solidFill>
              </a:rPr>
              <a:t>공연 관람을 시도하는 초심자 </a:t>
            </a:r>
            <a:br>
              <a:rPr lang="ko">
                <a:solidFill>
                  <a:srgbClr val="EE1F1F"/>
                </a:solidFill>
              </a:rPr>
            </a:br>
            <a:r>
              <a:rPr lang="ko">
                <a:solidFill>
                  <a:srgbClr val="EE1F1F"/>
                </a:solidFill>
              </a:rPr>
              <a:t>를 타겟팅  하여 서비스를 기획하였습니다.</a:t>
            </a:r>
            <a:endParaRPr>
              <a:solidFill>
                <a:srgbClr val="EE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저희는 여러분들이 풍부한 문화생활을 더욱 쉽게 할 수 있도록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프로젝트의 목적을 “사용자 특성및 상황에 맞는 공연 추천과 공연의 특성을 한 눈에 파악”하는 것으로 설정하고,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나만의 공연을 추천받고 싶은 사용자</a:t>
            </a:r>
            <a:br>
              <a:rPr lang="ko"/>
            </a:br>
            <a:r>
              <a:rPr lang="ko"/>
              <a:t>공연 분위기를 한눈에 확인하고 싶은 사용자 </a:t>
            </a:r>
            <a:br>
              <a:rPr lang="ko"/>
            </a:br>
            <a:r>
              <a:rPr lang="ko"/>
              <a:t>공연 관람을 시도하는 초심자 </a:t>
            </a:r>
            <a:br>
              <a:rPr lang="ko"/>
            </a:br>
            <a:r>
              <a:rPr lang="ko"/>
              <a:t>를 타겟팅  하여 서비스를 기획하였습니다.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목적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공연에 대해 잘 모르는 사람들도 쉽게 공연의 특성을 파악하고 정보를 얻을 수 있다.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빠르게 개인의 상황과 특성에 맞는 공연을 추천 받는다.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타겟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공연에 대해 잘 모르지만, 여가 시간에 문화 생활을 향유하고 싶은 사람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공연에 대한 특징을 한눈에 확인하고 싶은 사람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별다른 노력 없이 본인에게 맞는 공연을 추천받고 싶은 사람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d63b82ddc_8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d63b82ddc_8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공연계의 아웃사이더를 위한 사용자 맞춤 추천 및 진입 장벽을 완화하는 공연 추천 서비스 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ARTSIDER를 소개하겠습니다.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d63b82ddc_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d63b82ddc_8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d63b82ddc_8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d63b82ddc_8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0000FF"/>
                </a:solidFill>
              </a:rPr>
              <a:t>저희 서비스는 사용자가 맞춤 공연을 추천 받고, </a:t>
            </a:r>
            <a:endParaRPr sz="14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0000FF"/>
                </a:solidFill>
              </a:rPr>
              <a:t>쉽게 공연 상세보기로 공연의 정보를 획득하고, </a:t>
            </a:r>
            <a:endParaRPr sz="14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0000FF"/>
                </a:solidFill>
              </a:rPr>
              <a:t>바로 예매처로 연결되어 공연을 예매할 수 있도록 합니다.</a:t>
            </a:r>
            <a:endParaRPr sz="14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저희 서비스는 (전체 공연과/ 뮤지컬 클래식 등과 같은 카테고리별) 인기있는 공연(추천) 목록을 제공하고(받고)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공연 이름, 상태, 가격등 공연에 상세한 정보를 제공하는 공연 상세보기 제공합니다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또한 공연 상세보기 기능에서 (티켓을 쉽게 구매할 수 있도록) 티켓의 예매처로 연결시켜줍니다.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카테고리 ( 뮤지컬, 클래식) 별 인기 공연 목록 제공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공연 상세보기 기능 제공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공연 상세보기에는 공연 이름 , 공연 상태, 공연 관람 연령, 가격등 상세한 정보들을 모두 포함하고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예매처로 연결까지 시켜주고 기대평도 작성할 수있게함 만약 그 공연이 관심있다면 관심 목록에도 추가 가능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d63b82ddc_8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d63b82ddc_8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주요기능에 대한 소개입니다.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첫 번째 기능은 공연별 선호도를 예측하는 것 입니다. 유저에게 특정 공연과 내가 얼마나 맞을지, 선호 확률을 예측해서 제공합니다.</a:t>
            </a:r>
            <a:endParaRPr sz="14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두 번째 기능은 유저간 선호도를 기반한 추천 서비스를 제공하는 것 입니다. 유저가 긍정적으로 평가한 작품을 바탕으로, 사용자간의 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유사도 분석을 통해 공연을 추천합니다.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세 번째 기능은 리뷰 내용을 형태소에 맞게 분석하고 단어를 선별하여 태그 형태로 제공하고 리뷰 태그 기반으로 공연을 추천합니다.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마지막 기능은 앞서 이야기한 사용자 정보(지역, 태그 등)를 모두 고려한 맞춤형 공연 추천입니다. 사용자의 위치 데이터를 제공 받고 현 위치와 가장 가까운 공연장을 추천하거나 유저가 관심 있어 하는 태그를 바탕으로 공연을 추천해줍니다.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accent1"/>
                </a:solidFill>
              </a:rPr>
              <a:t>세 번째 기능은 사용자 정보를 고려한 맞춤형 공연 추천입니다. 사용자가 작성한 긍정적인 리뷰와 작성한 태그를 바탕으로 유저에게 퍼스널한 추천 서비를 제공합니다 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사용자간 유사도 추천 서비스로 비슷한 유저가  좋아하는 공연의 전체 목록을 제공함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그리고 어떤 공연에 대한 정보를 조회했을때 사이드에 그 공연과 비슷한 공연 항목을 추천해줌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그리고 단어 태깅을 통해 선호하는 해쉬태그의 공연 목록을 추천해줌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사용자 장소 기반 추천 서비스도 제공해줌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마지막으로 사용자가 공연을 좋아할 확률을 제공하는 서비스를 제공해줌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d63b82ddc_1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d63b82ddc_1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저희가 계획한 개발 프로세스입니다.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63b82dd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d63b82dd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0000FF"/>
                </a:solidFill>
              </a:rPr>
              <a:t>4가지의 주요 기능 중 리뷰태그기반추천의 개발 프로세스를 설명드리겠습니다.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(사용자가 작성한 모든)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사용자 리뷰 내용 수집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형태소 분석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(사전에 작업한 사전과 비교해) 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키워드 선별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(중요 단어 횟수별) 가중치 부여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(공연들의 태그들을)</a:t>
            </a:r>
            <a:r>
              <a:rPr lang="ko"/>
              <a:t> 대표적인 협업필터링 기법인</a:t>
            </a:r>
            <a:r>
              <a:rPr lang="ko" sz="1200">
                <a:solidFill>
                  <a:schemeClr val="dk1"/>
                </a:solidFill>
              </a:rPr>
              <a:t> Matrix Factorization(행렬 분해)</a:t>
            </a:r>
            <a:r>
              <a:rPr lang="ko" sz="1200">
                <a:solidFill>
                  <a:srgbClr val="0000FF"/>
                </a:solidFill>
              </a:rPr>
              <a:t>기법을 사용하여 사용자에 적합한 추천목록 추출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추천완료!(하는 방식으로 진행됩니다</a:t>
            </a:r>
            <a:r>
              <a:rPr lang="ko" sz="1200" strike="sngStrike">
                <a:solidFill>
                  <a:schemeClr val="dk1"/>
                </a:solidFill>
              </a:rPr>
              <a:t>개발단계를 계획했습니다.</a:t>
            </a:r>
            <a:r>
              <a:rPr lang="ko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d63b82dd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d63b82dd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(다음으로 서비스 구조를 보겠습니다.)서비스 구조는 다음과 같습니다. docker를 활용하고 , jenkins를 사용한 서버 자동화를 목적으로 하고 있으며, Frontend에서는 vue2를 사용하고 backend에서는 springboot를 사용하며/ django를 활용하여 데이터를 수집하고 db 구축은 mysql을 사용합니다.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d63b82ddc_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d63b82ddc_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지금까지 진행한 프로젝트의 산출물입니다.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d63b82ddc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d63b82ddc_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넷플릭스, 왓챠와 같은 </a:t>
            </a:r>
            <a:r>
              <a:rPr lang="ko" strike="sngStrike"/>
              <a:t>기존의 컨텐츠 추천 사이트들의 경우 대부분이 어두운 계열의 컬러를 가지고 있습니다.  </a:t>
            </a:r>
            <a:endParaRPr strike="sngStrik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trike="sngStrike"/>
              <a:t>그래서 </a:t>
            </a:r>
            <a:r>
              <a:rPr lang="ko"/>
              <a:t>저희는 위의 컬러를 선정하였습니다.탈 넷플릭스, 왓챠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공연장의 조명을 형상화한 아이보리, 애프리콧, 핑크 컬러 그리고 공연장 커튼을 연상시키는 레드 , 와인 컬러로 색을 선정.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(왜했는지 설명 있으면 좋을듯) 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공연장의 빨간 커튼과 색색의 조명 이미지로 다음의 컬러 테마를 선정하여 와이어프레임을 제작하였습니다. 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d63b82dd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d63b82dd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 팀은 6명으로 이루어져있고 프론트 팀에 파트장 김순요 한승훈 남궁휘 파트장 순요님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그리고 백엔드 팀에 김치우 김정윤 파트장 황보라님으로 이루어져 있습니다. 데이터 분석 파트장 김정윤님 부파트장 승훈님 보라님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63b82d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63b82d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제작된 와이어프레임 보고 오겠습니다.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d63b82dd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d63b82dd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명세서는 다음과 같이 작성하였고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d63b82ddc_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d63b82ddc_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 APi는 다음과 같이 작성하였습니다.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d63b82ddc_9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d63b82ddc_9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erd는 다음과 같이 설계하였습니다.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d63b82ddc_8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d63b82ddc_8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highlight>
                  <a:srgbClr val="FFFFFF"/>
                </a:highlight>
              </a:rPr>
              <a:t>(또한)콜드 스타트 문제를 해결하기 위해 실제 공연에 작성된 리뷰를 크롤링한 데이터를 수집하였습니다.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d63b82ddc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d63b82ddc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(마지막으로 ) 2주일의 sub2기간동안 저희의 프로젝트 진행상황을 간트차트로 만들었습니다.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trike="sngStrike"/>
              <a:t>첫주에는 —를 했고, 둘째주에는 —를 했습니다. </a:t>
            </a:r>
            <a:endParaRPr strike="sngStrik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trike="sngStrike"/>
              <a:t>전체적인 기간동안 매일 데이터 분석을 학습하여 정리한 결과를 커밋하는 과제형식으로 자기주도 학습을 진행했습니다. </a:t>
            </a:r>
            <a:endParaRPr strike="sngStrik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</a:t>
            </a:r>
            <a:r>
              <a:rPr lang="ko">
                <a:solidFill>
                  <a:srgbClr val="0000FF"/>
                </a:solidFill>
              </a:rPr>
              <a:t>시간이 많이 모자르다면 일정을 읽어주면 시간 꽉찰듯)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d63b82dd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d63b82dd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d63b82dd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d63b82dd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d63b82ddc_8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d63b82ddc_8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쉬는 날 뭐하는지 물어보기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300">
                <a:solidFill>
                  <a:schemeClr val="dk1"/>
                </a:solidFill>
              </a:rPr>
              <a:t>22년 하고싶은 여가 활동으로 </a:t>
            </a:r>
            <a:r>
              <a:rPr lang="ko" sz="115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65.2%</a:t>
            </a:r>
            <a:r>
              <a:rPr lang="ko" sz="3300">
                <a:solidFill>
                  <a:schemeClr val="dk1"/>
                </a:solidFill>
              </a:rPr>
              <a:t> 사람들이 </a:t>
            </a:r>
            <a:r>
              <a:rPr lang="ko" sz="115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문화예술 관람활동을 꼽았습니다.</a:t>
            </a:r>
            <a:endParaRPr sz="3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https://m.mk.co.kr/news/culture/view/2021/12/1144802/</a:t>
            </a:r>
            <a:r>
              <a:rPr lang="ko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표 관련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http://www.traveldaily.co.kr/news/articleView.html?idxno=24197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퍼센트 :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https://m.mk.co.kr/news/culture/view/2021/12/1144802/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d63b82ddc_8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d63b82ddc_8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https://www.index.go.kr/potal/stts/idxMain/selectPoSttsIdxMainPrint.do?idx_cd=2695&amp;board_cd=INDX_001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d63b82d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d63b82d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목차입니다 저희 기획 의도와 배경을 설명하고 서비스를 소개 한뒤 개발 프로세스와 서비스 구조에 대해 간단히 설명하고 저희 산출물을 보여드린 후에 질문을 받는 순서로 되어 있습니다.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d63b82ddc_1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d63b82ddc_1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?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d63b82ddc_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d63b82ddc_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기획 의도 및 배경입니다.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d63b82dd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d63b82ddc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내일이면 이제 기다리던 주말이죠! 주말에는 다들 보통 무엇을 하면서 보내시나요?(약간 텀을 두기)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d63b82dd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d63b82dd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저는 주말에 주로 집에서 넷플릭스로 영화를 보는데요.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E1F1F"/>
                </a:solidFill>
              </a:rPr>
              <a:t>다들 넷플릭스 보는거 좋아하시나요?(댓글 확인) 저도 주말엔 집에서 넷플릭스만 보다 주말을 다 보내곤 하는데요. </a:t>
            </a:r>
            <a:endParaRPr>
              <a:solidFill>
                <a:srgbClr val="EE1F1F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d63b82ddc_7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d63b82ddc_7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0000F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다음 문화관람률에 대한 통계자료를 보시면 저처럼 영화를 보는 사람의 비율이 높은 것을 확인할 수 있습니다.</a:t>
            </a:r>
            <a:endParaRPr sz="1000">
              <a:solidFill>
                <a:srgbClr val="0000F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0000F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반면에 음악/연주회/콘서트 나 연극/마당극/뮤지컬 을 관람하는 비율은 굉장히 저조한 것을 알 수 있습니다.</a:t>
            </a:r>
            <a:endParaRPr sz="1000">
              <a:solidFill>
                <a:srgbClr val="0000F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0000F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그러면 사람들은 왜 뮤지컬, 연극 같은 공연 예술 관람을 하지 않는 것일까요? 단지 영화가 다른 공연 예술 장르에 비해 더 재미있어서 그런 것일까요?</a:t>
            </a:r>
            <a:endParaRPr sz="1000">
              <a:solidFill>
                <a:srgbClr val="0000F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000F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0000FF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—------</a:t>
            </a:r>
            <a:endParaRPr sz="1000">
              <a:solidFill>
                <a:srgbClr val="0000FF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여러분들이 어떤 문화생활을 많이하는지를 알아보기위해 통계결과를 가져왔습니다.</a:t>
            </a:r>
            <a:endParaRPr sz="1000">
              <a:solidFill>
                <a:srgbClr val="FF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종류별 문화관람 비교통계 결과를 보면 베이지 색의 영화 관람율은 매우 높은 반면, 콘서트, 뮤지컬, 무용 등의 관람률은 상대적으로 낮다는 결과를 볼 수 있습니다. </a:t>
            </a:r>
            <a:endParaRPr sz="1000">
              <a:solidFill>
                <a:srgbClr val="FF000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영화에 비해 공연들의 관람률이 현저히 떨어지죠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기능이 많다.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통계 결과 분석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55555"/>
                </a:solidFill>
                <a:highlight>
                  <a:srgbClr val="FFFFFF"/>
                </a:highlight>
              </a:rPr>
              <a:t>문화예술종류별로 관람률을 살펴보면, 영화 관람률이 가장 높고 무용 관람률이 가장 낮다. </a:t>
            </a:r>
            <a:r>
              <a:rPr lang="ko" sz="1000">
                <a:solidFill>
                  <a:schemeClr val="accent3"/>
                </a:solidFill>
                <a:highlight>
                  <a:srgbClr val="FFFFFF"/>
                </a:highlight>
              </a:rPr>
              <a:t>대중문화와 순수예술 사이에 관람률 차이가 매우 크다는 것을 알 수 있다. 이 차이가 단기적으로 국민의 웰빙 차원에서 문제가 될 것은 없으나 장기적으로 문화생태계의 다양성을 유지하는 데에는 중요하다</a:t>
            </a:r>
            <a:r>
              <a:rPr lang="ko" sz="1000">
                <a:solidFill>
                  <a:srgbClr val="555555"/>
                </a:solidFill>
                <a:highlight>
                  <a:srgbClr val="FFFFFF"/>
                </a:highlight>
              </a:rPr>
              <a:t>. </a:t>
            </a:r>
            <a:r>
              <a:rPr lang="ko" sz="1000">
                <a:solidFill>
                  <a:schemeClr val="accent3"/>
                </a:solidFill>
                <a:highlight>
                  <a:srgbClr val="FFFFFF"/>
                </a:highlight>
              </a:rPr>
              <a:t>문화예술관람의 다양화를 통해 대중문화 관람과 순수예술 관람의 격차를 해소할 필요가 있다</a:t>
            </a:r>
            <a:r>
              <a:rPr lang="ko" sz="1000">
                <a:solidFill>
                  <a:srgbClr val="555555"/>
                </a:solidFill>
                <a:highlight>
                  <a:srgbClr val="FFFFFF"/>
                </a:highlight>
              </a:rPr>
              <a:t>. 이 같은 필요성은 유럽 국가들과의 비교를 통해 잘 확인된다. 2013년 기준 한국인의 영화 관람률과 순수예술 관람률 차이는 32-52% 포인트에 이르지만 유럽인의 경우에는 그 차이가 15-34% 포인트로 한국인에 비해 훨씬 작다.</a:t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문화예술관람률</a:t>
            </a:r>
            <a:endParaRPr sz="1000" b="1">
              <a:solidFill>
                <a:srgbClr val="5555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rgbClr val="5555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조사시점을 기준으로 지난 1년간 문화예술 관람을 위해 문화예술시설에 가본 적이 있는 사람들의 비율임. 문화예술행사의 분야는 음악, 연극, 무용, 영화, 박물관, 미술관 등을 포함함.</a:t>
            </a:r>
            <a:endParaRPr sz="1000">
              <a:solidFill>
                <a:srgbClr val="5555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000F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555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d63b82ddc_7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d63b82ddc_7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출처 :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https://www.artinsight.co.kr/news/view.php?no=50685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0000FF"/>
                </a:solidFill>
              </a:rPr>
              <a:t>아트인사이트의 익명 인터뷰 내용을 가져와봤습니다.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0000FF"/>
                </a:solidFill>
              </a:rPr>
              <a:t>“뮤지컬은 누가 나오는지, 어떤 줄거리인지 찾아보지 않으면 쉽게 접근하기 어렵다” “극들은 홍보가 잘 안되고, 주어진 시놉시스로 내용파악이 어렵다” 라는 의견이 있었습니다.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또한, 다른 자료에서는 /“</a:t>
            </a:r>
            <a:r>
              <a:rPr lang="ko" strike="sngStrike">
                <a:solidFill>
                  <a:schemeClr val="accent3"/>
                </a:solidFill>
              </a:rPr>
              <a:t>예술관객 확대를 위한 비관객 세분화 전략”에서도</a:t>
            </a:r>
            <a:r>
              <a:rPr lang="ko">
                <a:solidFill>
                  <a:schemeClr val="accent3"/>
                </a:solidFill>
              </a:rPr>
              <a:t>/ 공연 비관람 요인으로 낮은 정보 접근성을 주된 요인으로 꼽았습니다.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즉 공연이 무슨 내용인지, 재미가 있는지 등 공연에 대한 정보를 쉽게 알기 어렵다는 사실이 큰 문제였습니다.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—--------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E1F1F"/>
                </a:solidFill>
              </a:rPr>
              <a:t>아트인사이트의 인터뷰 내용을 가져와봤습니다.</a:t>
            </a:r>
            <a:endParaRPr>
              <a:solidFill>
                <a:srgbClr val="EE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E1F1F"/>
                </a:solidFill>
              </a:rPr>
              <a:t>“뮤지컬은 누가 나오는지, 어떤 줄거리인지 찾아보지 않으면 쉽게 접근하기 어렵다” “극들은 홍보가 잘 안되고, 주어진 시놉시스로 내용파악이 어렵다” 라는 의견이 있었습니다.</a:t>
            </a:r>
            <a:endParaRPr>
              <a:solidFill>
                <a:srgbClr val="EE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E1F1F"/>
                </a:solidFill>
              </a:rPr>
              <a:t>이러한 이유로 많은 사람들이 뮤지컬, 연극등을 잘 보지 않는 것 같습니다. </a:t>
            </a:r>
            <a:endParaRPr>
              <a:solidFill>
                <a:srgbClr val="EE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이렇게 영화는 많이 보면서 연극이나 뮤지컬과 같은 공연을 선호하지 않는 이유는 뭘까요?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rgbClr val="333333"/>
                </a:solidFill>
              </a:rPr>
              <a:t>나는 이런 질문들에 대한 답을 얻고 싶었다. 그래서 주변 지인들과 진솔한 인터뷰를 진행했다. 그중에는 무대를 사랑하는 공연 애호가도 있었고, 뮤지컬이나 연극에 큰 관심이 없는 사람도 있었다. 나는 그들과의 대화를 통해 한국 뮤지컬 시장의 현황을 파악하고, 앞으로의 미래에 관해서도 의논할 수 있었다.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—--------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d63b82ddc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d63b82ddc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</a:t>
            </a:r>
            <a:r>
              <a:rPr lang="ko" strike="sngStrike"/>
              <a:t>문화 관심 집단은 전시를 영화를 자주보고 전시 연극도 자주 보는 사람</a:t>
            </a:r>
            <a:endParaRPr strike="sngStrik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trike="sngStrike"/>
              <a:t>일반 시민은 영화를 주로 보고 가끔씩 연극과 전시를 관람하는 사람.)</a:t>
            </a:r>
            <a:endParaRPr strike="sngStrik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한편 저희가 조사를 하다보니 굉장히 재미있는 연구 결과를 발견하게 되었습니다.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문화에 관심이 많은 사람 일 수록 삶의 만족도도 높다라는 실태조사 결과입니다.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2016년 서울시민 문화향유 실태조사에서는 영화 뿐만 아니라 전시, 연극 공연도 자주 관람하는 “문화 관심 집단과” 주로 영화만 관람을 하고 가끔씩 연극과 전시를 보는 “일반 시민”을 대상으로 설문을 진행 했는데요.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조사 결과, 문화에 관심이 높은 집단이 그렇지 않은 집단보다 문화 예술에 대한 만족도가 높고 삶의 만족도가 더 높다는 결과가 나왔습니다.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이러한 조사결과를 바탕으로 저희는 공연예술에 대한 관심이 공연 예술 만족도와 더불어  삶의 만족도에 적지 않은 영향을 끼친다는 사실을 알 수 있었습니다.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기사 출처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u="sng">
                <a:solidFill>
                  <a:schemeClr val="hlink"/>
                </a:solidFill>
                <a:hlinkClick r:id="rId3"/>
              </a:rPr>
              <a:t>https://webzine.kotpa.org/news?uid=1924&amp;mod=document&amp;pageid=1&amp;vol=44</a:t>
            </a:r>
            <a:r>
              <a:rPr lang="ko" sz="14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u="sng">
                <a:solidFill>
                  <a:schemeClr val="hlink"/>
                </a:solidFill>
                <a:hlinkClick r:id="rId4"/>
              </a:rPr>
              <a:t>http://www.kmgbiz.com/%EB%AC%B8%ED%99%94%EC%97%90-%EA%B4%80%EC%8B%AC%EC%9D%84-%EB%91%90%EB%8A%94-%EC%82%AC%EB%9E%8C-%EC%82%B6%EC%9D%98-%EB%A7%8C%EC%A1%B1%EB%8F%84%EB%8F%84-%EB%86%92%EC%95%84/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u="sng">
                <a:solidFill>
                  <a:schemeClr val="hlink"/>
                </a:solidFill>
                <a:hlinkClick r:id="rId5"/>
              </a:rPr>
              <a:t>https://blog.naver.com/i_sfac/222405007880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OF6slAhyn8Gu6y77AuN75n/%ED%8A%B9%ED%99%94-%ED%94%84%EB%A1%9C%EC%A0%9D%ED%8A%B8-%EC%99%80%EC%9D%B4%EC%96%B4-%ED%94%84%EB%A0%88%EC%9E%84?node-id=171%3A6740&amp;scaling=min-zoom&amp;page-id=0%3A1&amp;starting-point-node-id=171%3A674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drive.google.com/file/d/1zf_BDuQxcM5A7lHjK2lK_4EANhQMJykg/vie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572950" y="1709700"/>
            <a:ext cx="3998100" cy="1724100"/>
          </a:xfrm>
          <a:prstGeom prst="plaque">
            <a:avLst>
              <a:gd name="adj" fmla="val 18714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830800" y="2125350"/>
            <a:ext cx="3517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rgbClr val="FF0000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" sz="4600">
                <a:solidFill>
                  <a:srgbClr val="EE1F1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ART</a:t>
            </a:r>
            <a:r>
              <a:rPr lang="ko" sz="4600">
                <a:solidFill>
                  <a:schemeClr val="dk1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SIDE</a:t>
            </a:r>
            <a:r>
              <a:rPr lang="ko" sz="4600">
                <a:solidFill>
                  <a:srgbClr val="EE1F1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R</a:t>
            </a:r>
            <a:endParaRPr sz="4600">
              <a:solidFill>
                <a:srgbClr val="EE1F1F"/>
              </a:solidFill>
              <a:highlight>
                <a:schemeClr val="lt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738075" y="4312200"/>
            <a:ext cx="515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B202팀 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팀장 김정윤 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팀원 김순요 김치우 남궁휘 한승훈 황보라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426525" y="1120200"/>
            <a:ext cx="3600000" cy="3600000"/>
          </a:xfrm>
          <a:prstGeom prst="roundRect">
            <a:avLst>
              <a:gd name="adj" fmla="val 16667"/>
            </a:avLst>
          </a:prstGeom>
          <a:solidFill>
            <a:srgbClr val="FFE9E9"/>
          </a:solidFill>
          <a:ln>
            <a:noFill/>
          </a:ln>
          <a:effectLst>
            <a:outerShdw blurRad="57150" dist="123825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5069000" y="1120200"/>
            <a:ext cx="3600000" cy="3600000"/>
          </a:xfrm>
          <a:prstGeom prst="roundRect">
            <a:avLst>
              <a:gd name="adj" fmla="val 16667"/>
            </a:avLst>
          </a:prstGeom>
          <a:solidFill>
            <a:srgbClr val="FEFEF4"/>
          </a:solidFill>
          <a:ln w="9525" cap="flat" cmpd="sng">
            <a:solidFill>
              <a:srgbClr val="FEFE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23825" dir="25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11700" y="307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목표 및 타겟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6218150" y="1673175"/>
            <a:ext cx="1301700" cy="13017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150" y="1673175"/>
            <a:ext cx="1197700" cy="11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426525" y="3462225"/>
            <a:ext cx="36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사용자 특성 및 상황에 맞는 공연 추천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공연의 특성을 한눈에 파악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5069000" y="3300525"/>
            <a:ext cx="36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나만의 공연을 추천받고 싶은 사용자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공연 분위기를 한눈에 확인하고 싶은 사용자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공연 관람을 시도하는 초심자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183" name="Google Shape;183;p22"/>
          <p:cNvCxnSpPr/>
          <p:nvPr/>
        </p:nvCxnSpPr>
        <p:spPr>
          <a:xfrm>
            <a:off x="6869000" y="1549350"/>
            <a:ext cx="0" cy="35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6869000" y="2741550"/>
            <a:ext cx="0" cy="35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2"/>
          <p:cNvCxnSpPr/>
          <p:nvPr/>
        </p:nvCxnSpPr>
        <p:spPr>
          <a:xfrm>
            <a:off x="6094325" y="2324025"/>
            <a:ext cx="334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7286875" y="2324025"/>
            <a:ext cx="334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7" name="Google Shape;1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780" y="1736788"/>
            <a:ext cx="1567789" cy="136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2"/>
          <p:cNvCxnSpPr/>
          <p:nvPr/>
        </p:nvCxnSpPr>
        <p:spPr>
          <a:xfrm>
            <a:off x="3440700" y="907850"/>
            <a:ext cx="22626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612000" y="411750"/>
            <a:ext cx="7920000" cy="4320000"/>
          </a:xfrm>
          <a:prstGeom prst="plaque">
            <a:avLst>
              <a:gd name="adj" fmla="val 1934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2813250" y="1276150"/>
            <a:ext cx="3517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rgbClr val="FF0000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" sz="4600">
                <a:solidFill>
                  <a:srgbClr val="EE1F1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ART</a:t>
            </a:r>
            <a:r>
              <a:rPr lang="ko" sz="4600">
                <a:solidFill>
                  <a:schemeClr val="dk1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SIDE</a:t>
            </a:r>
            <a:r>
              <a:rPr lang="ko" sz="4600">
                <a:solidFill>
                  <a:srgbClr val="EE1F1F"/>
                </a:solidFill>
                <a:highlight>
                  <a:schemeClr val="lt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R</a:t>
            </a:r>
            <a:endParaRPr sz="4600">
              <a:solidFill>
                <a:srgbClr val="EE1F1F"/>
              </a:solidFill>
              <a:highlight>
                <a:schemeClr val="lt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612000" y="2473525"/>
            <a:ext cx="792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Nanum Myeongjo"/>
                <a:ea typeface="Nanum Myeongjo"/>
                <a:cs typeface="Nanum Myeongjo"/>
                <a:sym typeface="Nanum Myeongjo"/>
              </a:rPr>
              <a:t>공연계의 아웃사이더를 위한</a:t>
            </a:r>
            <a:endParaRPr sz="20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latin typeface="Nanum Myeongjo"/>
                <a:ea typeface="Nanum Myeongjo"/>
                <a:cs typeface="Nanum Myeongjo"/>
                <a:sym typeface="Nanum Myeongjo"/>
              </a:rPr>
              <a:t>사용자 맞춤 추천 및 진입 장벽을 완화하는</a:t>
            </a:r>
            <a:endParaRPr sz="20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Nanum Myeongjo"/>
                <a:ea typeface="Nanum Myeongjo"/>
                <a:cs typeface="Nanum Myeongjo"/>
                <a:sym typeface="Nanum Myeongjo"/>
              </a:rPr>
              <a:t>공연 추천 서비스</a:t>
            </a:r>
            <a:endParaRPr sz="20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75" y="1276150"/>
            <a:ext cx="978300" cy="9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-21162" y="-382300"/>
            <a:ext cx="9186326" cy="61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서비스 소개</a:t>
            </a:r>
            <a:endParaRPr sz="4000">
              <a:solidFill>
                <a:schemeClr val="l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674875" y="411750"/>
            <a:ext cx="7920000" cy="4320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서비스 소개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704400" y="1530150"/>
            <a:ext cx="81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25"/>
          <p:cNvCxnSpPr/>
          <p:nvPr/>
        </p:nvCxnSpPr>
        <p:spPr>
          <a:xfrm>
            <a:off x="3503850" y="1005925"/>
            <a:ext cx="2136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425" y="1698425"/>
            <a:ext cx="2529949" cy="252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473" y="1658900"/>
            <a:ext cx="2278804" cy="22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575" y="1698426"/>
            <a:ext cx="2278799" cy="22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23" y="1636075"/>
            <a:ext cx="1800000" cy="28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898" y="1636075"/>
            <a:ext cx="1800000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638725" y="2160000"/>
            <a:ext cx="18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공연별 선호도 예측</a:t>
            </a:r>
            <a:endParaRPr b="1"/>
          </a:p>
        </p:txBody>
      </p:sp>
      <p:sp>
        <p:nvSpPr>
          <p:cNvPr id="221" name="Google Shape;221;p26"/>
          <p:cNvSpPr txBox="1"/>
          <p:nvPr/>
        </p:nvSpPr>
        <p:spPr>
          <a:xfrm>
            <a:off x="2660900" y="2160000"/>
            <a:ext cx="18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유저간 관심도 기반 추천 </a:t>
            </a:r>
            <a:endParaRPr b="1"/>
          </a:p>
        </p:txBody>
      </p:sp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주요 기능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223" name="Google Shape;223;p26"/>
          <p:cNvCxnSpPr/>
          <p:nvPr/>
        </p:nvCxnSpPr>
        <p:spPr>
          <a:xfrm>
            <a:off x="3503850" y="1005925"/>
            <a:ext cx="2136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26"/>
          <p:cNvSpPr txBox="1"/>
          <p:nvPr/>
        </p:nvSpPr>
        <p:spPr>
          <a:xfrm>
            <a:off x="2660900" y="2838675"/>
            <a:ext cx="18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유저간의 유사도 분석을 통해 공연을 추천하는 기능</a:t>
            </a:r>
            <a:endParaRPr sz="1200"/>
          </a:p>
        </p:txBody>
      </p:sp>
      <p:sp>
        <p:nvSpPr>
          <p:cNvPr id="225" name="Google Shape;225;p26"/>
          <p:cNvSpPr txBox="1"/>
          <p:nvPr/>
        </p:nvSpPr>
        <p:spPr>
          <a:xfrm>
            <a:off x="638725" y="2838675"/>
            <a:ext cx="18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유저에게 공연을 선호할 확률을 예측해서 제공하는 기능 </a:t>
            </a:r>
            <a:endParaRPr sz="1200"/>
          </a:p>
        </p:txBody>
      </p:sp>
      <p:cxnSp>
        <p:nvCxnSpPr>
          <p:cNvPr id="226" name="Google Shape;226;p26"/>
          <p:cNvCxnSpPr/>
          <p:nvPr/>
        </p:nvCxnSpPr>
        <p:spPr>
          <a:xfrm rot="10800000" flipH="1">
            <a:off x="672050" y="2129325"/>
            <a:ext cx="1770000" cy="6600"/>
          </a:xfrm>
          <a:prstGeom prst="straightConnector1">
            <a:avLst/>
          </a:prstGeom>
          <a:noFill/>
          <a:ln w="9525" cap="flat" cmpd="sng">
            <a:solidFill>
              <a:srgbClr val="EE1F1F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6"/>
          <p:cNvCxnSpPr/>
          <p:nvPr/>
        </p:nvCxnSpPr>
        <p:spPr>
          <a:xfrm rot="10800000" flipH="1">
            <a:off x="2675900" y="2129325"/>
            <a:ext cx="1770000" cy="6600"/>
          </a:xfrm>
          <a:prstGeom prst="straightConnector1">
            <a:avLst/>
          </a:prstGeom>
          <a:noFill/>
          <a:ln w="9525" cap="flat" cmpd="sng">
            <a:solidFill>
              <a:srgbClr val="EE1F1F"/>
            </a:solidFill>
            <a:prstDash val="lgDashDot"/>
            <a:round/>
            <a:headEnd type="none" w="med" len="med"/>
            <a:tailEnd type="none" w="med" len="med"/>
          </a:ln>
        </p:spPr>
      </p:cxnSp>
      <p:grpSp>
        <p:nvGrpSpPr>
          <p:cNvPr id="228" name="Google Shape;228;p26"/>
          <p:cNvGrpSpPr/>
          <p:nvPr/>
        </p:nvGrpSpPr>
        <p:grpSpPr>
          <a:xfrm>
            <a:off x="6726448" y="1636075"/>
            <a:ext cx="1800002" cy="2879999"/>
            <a:chOff x="4683073" y="1636075"/>
            <a:chExt cx="1800002" cy="2879999"/>
          </a:xfrm>
        </p:grpSpPr>
        <p:pic>
          <p:nvPicPr>
            <p:cNvPr id="229" name="Google Shape;22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3073" y="1636075"/>
              <a:ext cx="1800000" cy="287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6"/>
            <p:cNvSpPr txBox="1"/>
            <p:nvPr/>
          </p:nvSpPr>
          <p:spPr>
            <a:xfrm>
              <a:off x="4683075" y="2160000"/>
              <a:ext cx="180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/>
                <a:t>공연별 관심도 기반 추천</a:t>
              </a:r>
              <a:endParaRPr b="1"/>
            </a:p>
          </p:txBody>
        </p:sp>
        <p:sp>
          <p:nvSpPr>
            <p:cNvPr id="231" name="Google Shape;231;p26"/>
            <p:cNvSpPr txBox="1"/>
            <p:nvPr/>
          </p:nvSpPr>
          <p:spPr>
            <a:xfrm>
              <a:off x="4683075" y="2838675"/>
              <a:ext cx="1800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사용자가 선호하는 공연 정보를 고려한 맞춤형 공연을 추천하는 기능</a:t>
              </a:r>
              <a:endParaRPr sz="1200"/>
            </a:p>
          </p:txBody>
        </p:sp>
        <p:cxnSp>
          <p:nvCxnSpPr>
            <p:cNvPr id="232" name="Google Shape;232;p26"/>
            <p:cNvCxnSpPr/>
            <p:nvPr/>
          </p:nvCxnSpPr>
          <p:spPr>
            <a:xfrm rot="10800000" flipH="1">
              <a:off x="4698075" y="2129325"/>
              <a:ext cx="1770000" cy="6600"/>
            </a:xfrm>
            <a:prstGeom prst="straightConnector1">
              <a:avLst/>
            </a:prstGeom>
            <a:noFill/>
            <a:ln w="9525" cap="flat" cmpd="sng">
              <a:solidFill>
                <a:srgbClr val="EE1F1F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26"/>
          <p:cNvGrpSpPr/>
          <p:nvPr/>
        </p:nvGrpSpPr>
        <p:grpSpPr>
          <a:xfrm>
            <a:off x="4691536" y="1636075"/>
            <a:ext cx="1800002" cy="2879999"/>
            <a:chOff x="6705248" y="1636075"/>
            <a:chExt cx="1800002" cy="2879999"/>
          </a:xfrm>
        </p:grpSpPr>
        <p:pic>
          <p:nvPicPr>
            <p:cNvPr id="234" name="Google Shape;23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05248" y="1636075"/>
              <a:ext cx="1800000" cy="287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6"/>
            <p:cNvSpPr txBox="1"/>
            <p:nvPr/>
          </p:nvSpPr>
          <p:spPr>
            <a:xfrm>
              <a:off x="6705250" y="2160000"/>
              <a:ext cx="18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</a:rPr>
                <a:t>리뷰 태그 기반 추천</a:t>
              </a:r>
              <a:endParaRPr b="1"/>
            </a:p>
          </p:txBody>
        </p:sp>
        <p:sp>
          <p:nvSpPr>
            <p:cNvPr id="236" name="Google Shape;236;p26"/>
            <p:cNvSpPr txBox="1"/>
            <p:nvPr/>
          </p:nvSpPr>
          <p:spPr>
            <a:xfrm>
              <a:off x="6705250" y="2799075"/>
              <a:ext cx="1800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</a:rPr>
                <a:t>리뷰 내용을 형태소에 맞게 분석하고 </a:t>
              </a:r>
              <a:endParaRPr sz="120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</a:rPr>
                <a:t>중요 단어를 선별하여</a:t>
              </a:r>
              <a:endParaRPr sz="120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>
                  <a:solidFill>
                    <a:schemeClr val="dk1"/>
                  </a:solidFill>
                </a:rPr>
                <a:t>태그 형태로 제공하는 기능 </a:t>
              </a:r>
              <a:endParaRPr sz="1200"/>
            </a:p>
          </p:txBody>
        </p:sp>
        <p:cxnSp>
          <p:nvCxnSpPr>
            <p:cNvPr id="237" name="Google Shape;237;p26"/>
            <p:cNvCxnSpPr/>
            <p:nvPr/>
          </p:nvCxnSpPr>
          <p:spPr>
            <a:xfrm rot="10800000" flipH="1">
              <a:off x="6735250" y="2129325"/>
              <a:ext cx="1770000" cy="6600"/>
            </a:xfrm>
            <a:prstGeom prst="straightConnector1">
              <a:avLst/>
            </a:prstGeom>
            <a:noFill/>
            <a:ln w="9525" cap="flat" cmpd="sng">
              <a:solidFill>
                <a:srgbClr val="EE1F1F"/>
              </a:solidFill>
              <a:prstDash val="lgDash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-255262"/>
            <a:ext cx="9144000" cy="565403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개발 프로세스</a:t>
            </a:r>
            <a:endParaRPr>
              <a:solidFill>
                <a:schemeClr val="l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/>
          <p:nvPr/>
        </p:nvSpPr>
        <p:spPr>
          <a:xfrm>
            <a:off x="72075" y="1416050"/>
            <a:ext cx="9000000" cy="270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988" y="19866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88" y="19866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7400" y="19866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1100" y="198662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813" y="1986625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개발 프로세스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55" name="Google Shape;255;p28"/>
          <p:cNvCxnSpPr/>
          <p:nvPr/>
        </p:nvCxnSpPr>
        <p:spPr>
          <a:xfrm>
            <a:off x="3503850" y="1005925"/>
            <a:ext cx="2136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8"/>
          <p:cNvSpPr txBox="1"/>
          <p:nvPr/>
        </p:nvSpPr>
        <p:spPr>
          <a:xfrm>
            <a:off x="75" y="10882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리뷰 태그 기반 추천</a:t>
            </a:r>
            <a:endParaRPr b="1"/>
          </a:p>
        </p:txBody>
      </p:sp>
      <p:sp>
        <p:nvSpPr>
          <p:cNvPr id="257" name="Google Shape;257;p28"/>
          <p:cNvSpPr txBox="1"/>
          <p:nvPr/>
        </p:nvSpPr>
        <p:spPr>
          <a:xfrm>
            <a:off x="900750" y="2398813"/>
            <a:ext cx="132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사용자 리뷰</a:t>
            </a:r>
            <a:br>
              <a:rPr lang="ko" b="1">
                <a:solidFill>
                  <a:schemeClr val="dk1"/>
                </a:solidFill>
              </a:rPr>
            </a:br>
            <a:r>
              <a:rPr lang="ko" b="1">
                <a:solidFill>
                  <a:schemeClr val="dk1"/>
                </a:solidFill>
              </a:rPr>
              <a:t> 내용 수집</a:t>
            </a:r>
            <a:endParaRPr b="1"/>
          </a:p>
        </p:txBody>
      </p:sp>
      <p:sp>
        <p:nvSpPr>
          <p:cNvPr id="258" name="Google Shape;258;p28"/>
          <p:cNvSpPr txBox="1"/>
          <p:nvPr/>
        </p:nvSpPr>
        <p:spPr>
          <a:xfrm>
            <a:off x="2444550" y="2506513"/>
            <a:ext cx="119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형태소 분석</a:t>
            </a:r>
            <a:endParaRPr b="1"/>
          </a:p>
        </p:txBody>
      </p:sp>
      <p:sp>
        <p:nvSpPr>
          <p:cNvPr id="259" name="Google Shape;259;p28"/>
          <p:cNvSpPr txBox="1"/>
          <p:nvPr/>
        </p:nvSpPr>
        <p:spPr>
          <a:xfrm>
            <a:off x="3947850" y="2506513"/>
            <a:ext cx="11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키워드 선별</a:t>
            </a:r>
            <a:endParaRPr b="1"/>
          </a:p>
        </p:txBody>
      </p:sp>
      <p:sp>
        <p:nvSpPr>
          <p:cNvPr id="260" name="Google Shape;260;p28"/>
          <p:cNvSpPr txBox="1"/>
          <p:nvPr/>
        </p:nvSpPr>
        <p:spPr>
          <a:xfrm>
            <a:off x="5424125" y="2506513"/>
            <a:ext cx="11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가중치 부여</a:t>
            </a:r>
            <a:endParaRPr b="1"/>
          </a:p>
        </p:txBody>
      </p:sp>
      <p:sp>
        <p:nvSpPr>
          <p:cNvPr id="261" name="Google Shape;261;p28"/>
          <p:cNvSpPr txBox="1"/>
          <p:nvPr/>
        </p:nvSpPr>
        <p:spPr>
          <a:xfrm>
            <a:off x="6640763" y="2398813"/>
            <a:ext cx="165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Matrix 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Factorization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1482238" y="1566925"/>
            <a:ext cx="7449000" cy="3371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325" y="1195025"/>
            <a:ext cx="894950" cy="8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1778900" y="1951675"/>
            <a:ext cx="6811500" cy="2601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8125" y="2495438"/>
            <a:ext cx="593611" cy="5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7232" y="2327875"/>
            <a:ext cx="1292150" cy="9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0050" y="3806539"/>
            <a:ext cx="787575" cy="6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2750" y="2678928"/>
            <a:ext cx="1292150" cy="27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2874" y="2949874"/>
            <a:ext cx="1218275" cy="8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7442" y="4076125"/>
            <a:ext cx="894950" cy="405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05225" y="2457912"/>
            <a:ext cx="706462" cy="7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1699" y="2277462"/>
            <a:ext cx="973028" cy="97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9"/>
          <p:cNvCxnSpPr/>
          <p:nvPr/>
        </p:nvCxnSpPr>
        <p:spPr>
          <a:xfrm>
            <a:off x="2752425" y="2733175"/>
            <a:ext cx="50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Google Shape;278;p29"/>
          <p:cNvCxnSpPr/>
          <p:nvPr/>
        </p:nvCxnSpPr>
        <p:spPr>
          <a:xfrm>
            <a:off x="2739325" y="2895625"/>
            <a:ext cx="50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9" name="Google Shape;279;p29"/>
          <p:cNvCxnSpPr/>
          <p:nvPr/>
        </p:nvCxnSpPr>
        <p:spPr>
          <a:xfrm>
            <a:off x="1210475" y="2733175"/>
            <a:ext cx="78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29"/>
          <p:cNvCxnSpPr/>
          <p:nvPr/>
        </p:nvCxnSpPr>
        <p:spPr>
          <a:xfrm>
            <a:off x="1150200" y="2895625"/>
            <a:ext cx="78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81" name="Google Shape;281;p29"/>
          <p:cNvCxnSpPr/>
          <p:nvPr/>
        </p:nvCxnSpPr>
        <p:spPr>
          <a:xfrm>
            <a:off x="4816125" y="2719025"/>
            <a:ext cx="50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9"/>
          <p:cNvCxnSpPr/>
          <p:nvPr/>
        </p:nvCxnSpPr>
        <p:spPr>
          <a:xfrm>
            <a:off x="4803025" y="2881475"/>
            <a:ext cx="50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83" name="Google Shape;283;p29"/>
          <p:cNvCxnSpPr/>
          <p:nvPr/>
        </p:nvCxnSpPr>
        <p:spPr>
          <a:xfrm>
            <a:off x="6024775" y="2719025"/>
            <a:ext cx="50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9"/>
          <p:cNvCxnSpPr/>
          <p:nvPr/>
        </p:nvCxnSpPr>
        <p:spPr>
          <a:xfrm>
            <a:off x="6011675" y="2881475"/>
            <a:ext cx="50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85" name="Google Shape;285;p29"/>
          <p:cNvCxnSpPr/>
          <p:nvPr/>
        </p:nvCxnSpPr>
        <p:spPr>
          <a:xfrm>
            <a:off x="7355975" y="2881475"/>
            <a:ext cx="334500" cy="2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29"/>
          <p:cNvCxnSpPr/>
          <p:nvPr/>
        </p:nvCxnSpPr>
        <p:spPr>
          <a:xfrm rot="10800000" flipH="1">
            <a:off x="7566236" y="3760524"/>
            <a:ext cx="375600" cy="31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87" name="Google Shape;287;p29"/>
          <p:cNvCxnSpPr/>
          <p:nvPr/>
        </p:nvCxnSpPr>
        <p:spPr>
          <a:xfrm>
            <a:off x="7231725" y="3001150"/>
            <a:ext cx="334500" cy="2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88" name="Google Shape;288;p29"/>
          <p:cNvCxnSpPr/>
          <p:nvPr/>
        </p:nvCxnSpPr>
        <p:spPr>
          <a:xfrm rot="10800000" flipH="1">
            <a:off x="7442686" y="3677999"/>
            <a:ext cx="375600" cy="31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29"/>
          <p:cNvCxnSpPr/>
          <p:nvPr/>
        </p:nvCxnSpPr>
        <p:spPr>
          <a:xfrm flipH="1">
            <a:off x="6863175" y="3327500"/>
            <a:ext cx="6000" cy="453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90" name="Google Shape;290;p29"/>
          <p:cNvCxnSpPr/>
          <p:nvPr/>
        </p:nvCxnSpPr>
        <p:spPr>
          <a:xfrm flipH="1">
            <a:off x="7017625" y="3327513"/>
            <a:ext cx="6000" cy="453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p2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서비스 구조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292" name="Google Shape;292;p29"/>
          <p:cNvCxnSpPr/>
          <p:nvPr/>
        </p:nvCxnSpPr>
        <p:spPr>
          <a:xfrm>
            <a:off x="3503850" y="1005925"/>
            <a:ext cx="2136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0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-76429" y="-997300"/>
            <a:ext cx="9220430" cy="6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산출물</a:t>
            </a:r>
            <a:endParaRPr sz="4000">
              <a:solidFill>
                <a:schemeClr val="l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/>
          <p:nvPr/>
        </p:nvSpPr>
        <p:spPr>
          <a:xfrm>
            <a:off x="6912000" y="2160000"/>
            <a:ext cx="1080000" cy="1080000"/>
          </a:xfrm>
          <a:prstGeom prst="rect">
            <a:avLst/>
          </a:prstGeom>
          <a:solidFill>
            <a:srgbClr val="FFE9E9"/>
          </a:solidFill>
          <a:ln w="9525" cap="flat" cmpd="sng">
            <a:solidFill>
              <a:srgbClr val="FFE9E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5472000" y="2160000"/>
            <a:ext cx="1080000" cy="1080000"/>
          </a:xfrm>
          <a:prstGeom prst="rect">
            <a:avLst/>
          </a:prstGeom>
          <a:solidFill>
            <a:srgbClr val="FFF0E2"/>
          </a:solidFill>
          <a:ln w="9525" cap="flat" cmpd="sng">
            <a:solidFill>
              <a:srgbClr val="FFF0E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1"/>
          <p:cNvSpPr/>
          <p:nvPr/>
        </p:nvSpPr>
        <p:spPr>
          <a:xfrm>
            <a:off x="4032000" y="2160000"/>
            <a:ext cx="1080000" cy="1080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1"/>
          <p:cNvSpPr/>
          <p:nvPr/>
        </p:nvSpPr>
        <p:spPr>
          <a:xfrm>
            <a:off x="2592000" y="2160000"/>
            <a:ext cx="1080000" cy="1080000"/>
          </a:xfrm>
          <a:prstGeom prst="rect">
            <a:avLst/>
          </a:prstGeom>
          <a:solidFill>
            <a:srgbClr val="EE1F1F"/>
          </a:solidFill>
          <a:ln w="9525" cap="flat" cmpd="sng">
            <a:solidFill>
              <a:srgbClr val="EE1F1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1152000" y="2160000"/>
            <a:ext cx="1080000" cy="1080000"/>
          </a:xfrm>
          <a:prstGeom prst="rect">
            <a:avLst/>
          </a:prstGeom>
          <a:solidFill>
            <a:srgbClr val="FEFEF4"/>
          </a:solidFill>
          <a:ln w="9525" cap="flat" cmpd="sng">
            <a:solidFill>
              <a:srgbClr val="FEFE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1"/>
          <p:cNvSpPr/>
          <p:nvPr/>
        </p:nvSpPr>
        <p:spPr>
          <a:xfrm>
            <a:off x="1152075" y="3240000"/>
            <a:ext cx="1080000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IVORY</a:t>
            </a:r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2592000" y="3240000"/>
            <a:ext cx="1080000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WINE</a:t>
            </a:r>
            <a:endParaRPr b="1"/>
          </a:p>
        </p:txBody>
      </p:sp>
      <p:sp>
        <p:nvSpPr>
          <p:cNvPr id="310" name="Google Shape;310;p31"/>
          <p:cNvSpPr/>
          <p:nvPr/>
        </p:nvSpPr>
        <p:spPr>
          <a:xfrm>
            <a:off x="4032000" y="3240000"/>
            <a:ext cx="1080000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RED</a:t>
            </a:r>
            <a:endParaRPr b="1"/>
          </a:p>
        </p:txBody>
      </p:sp>
      <p:sp>
        <p:nvSpPr>
          <p:cNvPr id="311" name="Google Shape;311;p31"/>
          <p:cNvSpPr/>
          <p:nvPr/>
        </p:nvSpPr>
        <p:spPr>
          <a:xfrm>
            <a:off x="5472000" y="3240000"/>
            <a:ext cx="1080000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highlight>
                  <a:schemeClr val="lt1"/>
                </a:highlight>
              </a:rPr>
              <a:t>APRICOT</a:t>
            </a:r>
            <a:endParaRPr b="1">
              <a:highlight>
                <a:schemeClr val="lt1"/>
              </a:highlight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6912000" y="3240000"/>
            <a:ext cx="1080000" cy="36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PINK</a:t>
            </a:r>
            <a:endParaRPr b="1"/>
          </a:p>
        </p:txBody>
      </p:sp>
      <p:sp>
        <p:nvSpPr>
          <p:cNvPr id="313" name="Google Shape;313;p31"/>
          <p:cNvSpPr txBox="1"/>
          <p:nvPr/>
        </p:nvSpPr>
        <p:spPr>
          <a:xfrm>
            <a:off x="2412000" y="771750"/>
            <a:ext cx="43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COLOR THEME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315" name="Google Shape;315;p31"/>
          <p:cNvCxnSpPr/>
          <p:nvPr/>
        </p:nvCxnSpPr>
        <p:spPr>
          <a:xfrm>
            <a:off x="3267075" y="1000125"/>
            <a:ext cx="26955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83175" y="823750"/>
            <a:ext cx="1623900" cy="3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Myeongjo"/>
                <a:ea typeface="Nanum Myeongjo"/>
                <a:cs typeface="Nanum Myeongjo"/>
                <a:sym typeface="Nanum Myeongjo"/>
              </a:rPr>
              <a:t>팀원 </a:t>
            </a:r>
            <a:r>
              <a:rPr lang="en-US" altLang="ko" b="1" dirty="0" smtClean="0">
                <a:latin typeface="Nanum Myeongjo"/>
                <a:ea typeface="Nanum Myeongjo"/>
                <a:cs typeface="Nanum Myeongjo"/>
                <a:sym typeface="Nanum Myeongjo"/>
              </a:rPr>
              <a:t/>
            </a:r>
            <a:br>
              <a:rPr lang="en-US" altLang="ko" b="1" dirty="0" smtClean="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b="1" dirty="0" smtClean="0">
                <a:latin typeface="Nanum Myeongjo"/>
                <a:ea typeface="Nanum Myeongjo"/>
                <a:cs typeface="Nanum Myeongjo"/>
                <a:sym typeface="Nanum Myeongjo"/>
              </a:rPr>
              <a:t>소개</a:t>
            </a:r>
            <a:endParaRPr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12502" b="12495"/>
          <a:stretch/>
        </p:blipFill>
        <p:spPr>
          <a:xfrm>
            <a:off x="2601425" y="900550"/>
            <a:ext cx="1600200" cy="160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783225" y="2574917"/>
            <a:ext cx="123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김순요</a:t>
            </a:r>
            <a:r>
              <a:rPr lang="ko">
                <a:latin typeface="Inria Serif"/>
                <a:ea typeface="Inria Serif"/>
                <a:cs typeface="Inria Serif"/>
                <a:sym typeface="Inria Serif"/>
              </a:rPr>
              <a:t/>
            </a:r>
            <a:br>
              <a:rPr lang="ko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ko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Front-End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Inria Serif"/>
              <a:ea typeface="Inria Serif"/>
              <a:cs typeface="Inria Serif"/>
              <a:sym typeface="Inria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5239" y="900550"/>
            <a:ext cx="1600200" cy="160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062050" y="2571103"/>
            <a:ext cx="123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한승훈</a:t>
            </a:r>
            <a:r>
              <a:rPr lang="ko">
                <a:latin typeface="Inria Serif"/>
                <a:ea typeface="Inria Serif"/>
                <a:cs typeface="Inria Serif"/>
                <a:sym typeface="Inria Serif"/>
              </a:rPr>
              <a:t/>
            </a:r>
            <a:br>
              <a:rPr lang="ko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ko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Front-End</a:t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t="12451" b="12451"/>
          <a:stretch/>
        </p:blipFill>
        <p:spPr>
          <a:xfrm>
            <a:off x="7159053" y="900550"/>
            <a:ext cx="1600200" cy="160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7340875" y="2540278"/>
            <a:ext cx="123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남궁휘</a:t>
            </a:r>
            <a:r>
              <a:rPr lang="ko">
                <a:latin typeface="Inria Serif"/>
                <a:ea typeface="Inria Serif"/>
                <a:cs typeface="Inria Serif"/>
                <a:sym typeface="Inria Serif"/>
              </a:rPr>
              <a:t/>
            </a:r>
            <a:br>
              <a:rPr lang="ko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ko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Front-End</a:t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51454" y="2978775"/>
            <a:ext cx="1600200" cy="160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857900" y="4687753"/>
            <a:ext cx="123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김치우</a:t>
            </a:r>
            <a:r>
              <a:rPr lang="ko">
                <a:latin typeface="Inria Serif"/>
                <a:ea typeface="Inria Serif"/>
                <a:cs typeface="Inria Serif"/>
                <a:sym typeface="Inria Serif"/>
              </a:rPr>
              <a:t/>
            </a:r>
            <a:br>
              <a:rPr lang="ko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ko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Back-End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Inria Serif"/>
              <a:ea typeface="Inria Serif"/>
              <a:cs typeface="Inria Serif"/>
              <a:sym typeface="Inria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7">
            <a:alphaModFix/>
          </a:blip>
          <a:srcRect l="40495" t="40657" r="21109" b="29446"/>
          <a:stretch/>
        </p:blipFill>
        <p:spPr>
          <a:xfrm>
            <a:off x="7159041" y="2949100"/>
            <a:ext cx="1600200" cy="160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7340850" y="4687753"/>
            <a:ext cx="123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황보라</a:t>
            </a:r>
            <a:r>
              <a:rPr lang="ko">
                <a:latin typeface="Inria Serif"/>
                <a:ea typeface="Inria Serif"/>
                <a:cs typeface="Inria Serif"/>
                <a:sym typeface="Inria Serif"/>
              </a:rPr>
              <a:t/>
            </a:r>
            <a:br>
              <a:rPr lang="ko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ko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Back-End</a:t>
            </a:r>
            <a:endParaRPr sz="1000">
              <a:solidFill>
                <a:schemeClr val="dk2"/>
              </a:solidFill>
              <a:latin typeface="Inria Serif"/>
              <a:ea typeface="Inria Serif"/>
              <a:cs typeface="Inria Serif"/>
              <a:sym typeface="Inria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062050" y="4687754"/>
            <a:ext cx="123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Inria Serif"/>
                <a:ea typeface="Inria Serif"/>
                <a:cs typeface="Inria Serif"/>
                <a:sym typeface="Inria Serif"/>
              </a:rPr>
              <a:t>김정윤</a:t>
            </a:r>
            <a:r>
              <a:rPr lang="ko">
                <a:latin typeface="Inria Serif"/>
                <a:ea typeface="Inria Serif"/>
                <a:cs typeface="Inria Serif"/>
                <a:sym typeface="Inria Serif"/>
              </a:rPr>
              <a:t/>
            </a:r>
            <a:br>
              <a:rPr lang="ko">
                <a:latin typeface="Inria Serif"/>
                <a:ea typeface="Inria Serif"/>
                <a:cs typeface="Inria Serif"/>
                <a:sym typeface="Inria Serif"/>
              </a:rPr>
            </a:br>
            <a:r>
              <a:rPr lang="ko" sz="1000">
                <a:solidFill>
                  <a:schemeClr val="dk2"/>
                </a:solidFill>
                <a:latin typeface="Inria Serif"/>
                <a:ea typeface="Inria Serif"/>
                <a:cs typeface="Inria Serif"/>
                <a:sym typeface="Inria Serif"/>
              </a:rPr>
              <a:t>Back-End</a:t>
            </a:r>
            <a:endParaRPr>
              <a:latin typeface="Inria Serif"/>
              <a:ea typeface="Inria Serif"/>
              <a:cs typeface="Inria Serif"/>
              <a:sym typeface="Inria Serif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5250" y="2949100"/>
            <a:ext cx="1600200" cy="16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 flipH="1">
            <a:off x="1887900" y="632825"/>
            <a:ext cx="9900" cy="399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2572950" y="1809750"/>
            <a:ext cx="3998100" cy="1724100"/>
          </a:xfrm>
          <a:prstGeom prst="plaque">
            <a:avLst>
              <a:gd name="adj" fmla="val 18714"/>
            </a:avLst>
          </a:prstGeom>
          <a:solidFill>
            <a:srgbClr val="FFF0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2915250" y="2225400"/>
            <a:ext cx="3313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ART</a:t>
            </a:r>
            <a:r>
              <a:rPr lang="ko" sz="46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SIDE</a:t>
            </a:r>
            <a:r>
              <a:rPr lang="ko" sz="4600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R </a:t>
            </a: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4166100" y="2953475"/>
            <a:ext cx="8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START</a:t>
            </a:r>
            <a:endParaRPr/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산출물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324" name="Google Shape;324;p32"/>
          <p:cNvCxnSpPr/>
          <p:nvPr/>
        </p:nvCxnSpPr>
        <p:spPr>
          <a:xfrm>
            <a:off x="3503850" y="1005925"/>
            <a:ext cx="2136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2"/>
          <p:cNvSpPr txBox="1"/>
          <p:nvPr/>
        </p:nvSpPr>
        <p:spPr>
          <a:xfrm>
            <a:off x="3724800" y="1017725"/>
            <a:ext cx="169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와이어 프레임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/>
        </p:nvSpPr>
        <p:spPr>
          <a:xfrm>
            <a:off x="3724800" y="1017725"/>
            <a:ext cx="169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기능명세서 Doc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산출물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367" name="Google Shape;367;p38"/>
          <p:cNvCxnSpPr/>
          <p:nvPr/>
        </p:nvCxnSpPr>
        <p:spPr>
          <a:xfrm>
            <a:off x="3503850" y="1005925"/>
            <a:ext cx="2136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200" y="1479088"/>
            <a:ext cx="6393599" cy="3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/>
        </p:nvSpPr>
        <p:spPr>
          <a:xfrm>
            <a:off x="3724800" y="1017725"/>
            <a:ext cx="169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REST API Doc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74" name="Google Shape;374;p39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산출물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375" name="Google Shape;375;p39"/>
          <p:cNvCxnSpPr/>
          <p:nvPr/>
        </p:nvCxnSpPr>
        <p:spPr>
          <a:xfrm>
            <a:off x="3503850" y="1005925"/>
            <a:ext cx="2136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788" y="1478700"/>
            <a:ext cx="6394418" cy="3420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산출물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382" name="Google Shape;382;p40"/>
          <p:cNvCxnSpPr/>
          <p:nvPr/>
        </p:nvCxnSpPr>
        <p:spPr>
          <a:xfrm>
            <a:off x="3503850" y="1005925"/>
            <a:ext cx="2136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40"/>
          <p:cNvSpPr txBox="1"/>
          <p:nvPr/>
        </p:nvSpPr>
        <p:spPr>
          <a:xfrm>
            <a:off x="3724800" y="1017725"/>
            <a:ext cx="169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ERD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213" y="1429725"/>
            <a:ext cx="6561569" cy="34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2400"/>
            <a:ext cx="787618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1"/>
          <p:cNvSpPr/>
          <p:nvPr/>
        </p:nvSpPr>
        <p:spPr>
          <a:xfrm>
            <a:off x="3456950" y="358775"/>
            <a:ext cx="2047800" cy="4632300"/>
          </a:xfrm>
          <a:prstGeom prst="rect">
            <a:avLst/>
          </a:prstGeom>
          <a:noFill/>
          <a:ln w="28575" cap="flat" cmpd="sng">
            <a:solidFill>
              <a:srgbClr val="EE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1"/>
          <p:cNvSpPr/>
          <p:nvPr/>
        </p:nvSpPr>
        <p:spPr>
          <a:xfrm>
            <a:off x="1913900" y="358775"/>
            <a:ext cx="772200" cy="4584600"/>
          </a:xfrm>
          <a:prstGeom prst="rect">
            <a:avLst/>
          </a:prstGeom>
          <a:noFill/>
          <a:ln w="28575" cap="flat" cmpd="sng">
            <a:solidFill>
              <a:srgbClr val="EE1F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6248400" y="1724025"/>
            <a:ext cx="2590800" cy="84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1"/>
          <p:cNvSpPr txBox="1"/>
          <p:nvPr/>
        </p:nvSpPr>
        <p:spPr>
          <a:xfrm>
            <a:off x="6275600" y="1828800"/>
            <a:ext cx="307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콜드 스타트를 해결하기 위한 </a:t>
            </a:r>
            <a:br>
              <a:rPr lang="ko" b="1">
                <a:solidFill>
                  <a:schemeClr val="dk1"/>
                </a:solidFill>
              </a:rPr>
            </a:br>
            <a:r>
              <a:rPr lang="ko" b="1">
                <a:solidFill>
                  <a:schemeClr val="dk1"/>
                </a:solidFill>
              </a:rPr>
              <a:t>공연 리뷰 크롤링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/>
          <p:nvPr/>
        </p:nvSpPr>
        <p:spPr>
          <a:xfrm>
            <a:off x="414231" y="1752800"/>
            <a:ext cx="8452800" cy="3313500"/>
          </a:xfrm>
          <a:prstGeom prst="rect">
            <a:avLst/>
          </a:prstGeom>
          <a:solidFill>
            <a:srgbClr val="FEFE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9" name="Google Shape;399;p42"/>
          <p:cNvCxnSpPr/>
          <p:nvPr/>
        </p:nvCxnSpPr>
        <p:spPr>
          <a:xfrm>
            <a:off x="421740" y="1740425"/>
            <a:ext cx="0" cy="33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2"/>
          <p:cNvCxnSpPr/>
          <p:nvPr/>
        </p:nvCxnSpPr>
        <p:spPr>
          <a:xfrm>
            <a:off x="1123025" y="1749950"/>
            <a:ext cx="0" cy="33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42"/>
          <p:cNvCxnSpPr/>
          <p:nvPr/>
        </p:nvCxnSpPr>
        <p:spPr>
          <a:xfrm>
            <a:off x="1833686" y="1760225"/>
            <a:ext cx="0" cy="33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2"/>
          <p:cNvCxnSpPr/>
          <p:nvPr/>
        </p:nvCxnSpPr>
        <p:spPr>
          <a:xfrm>
            <a:off x="2544231" y="1760225"/>
            <a:ext cx="0" cy="33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2"/>
          <p:cNvCxnSpPr/>
          <p:nvPr/>
        </p:nvCxnSpPr>
        <p:spPr>
          <a:xfrm>
            <a:off x="3243831" y="1760225"/>
            <a:ext cx="0" cy="33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2"/>
          <p:cNvCxnSpPr/>
          <p:nvPr/>
        </p:nvCxnSpPr>
        <p:spPr>
          <a:xfrm>
            <a:off x="3936100" y="1755325"/>
            <a:ext cx="0" cy="33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2"/>
          <p:cNvCxnSpPr>
            <a:stCxn id="398" idx="0"/>
          </p:cNvCxnSpPr>
          <p:nvPr/>
        </p:nvCxnSpPr>
        <p:spPr>
          <a:xfrm>
            <a:off x="4640631" y="1752800"/>
            <a:ext cx="0" cy="33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42"/>
          <p:cNvCxnSpPr/>
          <p:nvPr/>
        </p:nvCxnSpPr>
        <p:spPr>
          <a:xfrm>
            <a:off x="5346125" y="1753425"/>
            <a:ext cx="0" cy="33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42"/>
          <p:cNvCxnSpPr/>
          <p:nvPr/>
        </p:nvCxnSpPr>
        <p:spPr>
          <a:xfrm>
            <a:off x="6053431" y="1760225"/>
            <a:ext cx="0" cy="33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42"/>
          <p:cNvCxnSpPr/>
          <p:nvPr/>
        </p:nvCxnSpPr>
        <p:spPr>
          <a:xfrm>
            <a:off x="6745725" y="1755325"/>
            <a:ext cx="0" cy="303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2"/>
          <p:cNvCxnSpPr/>
          <p:nvPr/>
        </p:nvCxnSpPr>
        <p:spPr>
          <a:xfrm>
            <a:off x="7453800" y="1753425"/>
            <a:ext cx="0" cy="31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2"/>
          <p:cNvCxnSpPr/>
          <p:nvPr/>
        </p:nvCxnSpPr>
        <p:spPr>
          <a:xfrm>
            <a:off x="8161775" y="1753425"/>
            <a:ext cx="0" cy="303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sp>
        <p:nvSpPr>
          <p:cNvPr id="411" name="Google Shape;411;p42"/>
          <p:cNvSpPr/>
          <p:nvPr/>
        </p:nvSpPr>
        <p:spPr>
          <a:xfrm>
            <a:off x="8189627" y="4554621"/>
            <a:ext cx="6465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2"/>
          <p:cNvSpPr txBox="1"/>
          <p:nvPr/>
        </p:nvSpPr>
        <p:spPr>
          <a:xfrm>
            <a:off x="8099156" y="4522697"/>
            <a:ext cx="768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/>
              <a:t>기획 발표평가</a:t>
            </a:r>
            <a:endParaRPr sz="700" b="1"/>
          </a:p>
        </p:txBody>
      </p:sp>
      <p:sp>
        <p:nvSpPr>
          <p:cNvPr id="413" name="Google Shape;413;p42"/>
          <p:cNvSpPr/>
          <p:nvPr/>
        </p:nvSpPr>
        <p:spPr>
          <a:xfrm>
            <a:off x="426606" y="4812800"/>
            <a:ext cx="84096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2"/>
          <p:cNvSpPr/>
          <p:nvPr/>
        </p:nvSpPr>
        <p:spPr>
          <a:xfrm>
            <a:off x="6058672" y="4333350"/>
            <a:ext cx="20904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5350231" y="3047700"/>
            <a:ext cx="13725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2557606" y="2889075"/>
            <a:ext cx="13725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2551206" y="2613200"/>
            <a:ext cx="13923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2"/>
          <p:cNvSpPr/>
          <p:nvPr/>
        </p:nvSpPr>
        <p:spPr>
          <a:xfrm>
            <a:off x="1149956" y="2096800"/>
            <a:ext cx="6834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2"/>
          <p:cNvSpPr/>
          <p:nvPr/>
        </p:nvSpPr>
        <p:spPr>
          <a:xfrm>
            <a:off x="2536731" y="1826625"/>
            <a:ext cx="14067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426606" y="1813875"/>
            <a:ext cx="13947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2"/>
          <p:cNvSpPr txBox="1"/>
          <p:nvPr/>
        </p:nvSpPr>
        <p:spPr>
          <a:xfrm>
            <a:off x="3724800" y="1017725"/>
            <a:ext cx="169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Myeongjo"/>
                <a:ea typeface="Nanum Myeongjo"/>
                <a:cs typeface="Nanum Myeongjo"/>
                <a:sym typeface="Nanum Myeongjo"/>
              </a:rPr>
              <a:t>Gant Chart</a:t>
            </a:r>
            <a:endParaRPr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2" name="Google Shape;422;p4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산출물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423" name="Google Shape;423;p42"/>
          <p:cNvCxnSpPr/>
          <p:nvPr/>
        </p:nvCxnSpPr>
        <p:spPr>
          <a:xfrm>
            <a:off x="3503850" y="1005925"/>
            <a:ext cx="2136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2"/>
          <p:cNvSpPr txBox="1"/>
          <p:nvPr/>
        </p:nvSpPr>
        <p:spPr>
          <a:xfrm>
            <a:off x="276406" y="1776830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/>
              <a:t>아이디어 </a:t>
            </a:r>
            <a:r>
              <a:rPr lang="ko" sz="700" b="1">
                <a:solidFill>
                  <a:schemeClr val="dk1"/>
                </a:solidFill>
              </a:rPr>
              <a:t>주제 회의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/>
          </a:p>
        </p:txBody>
      </p:sp>
      <p:sp>
        <p:nvSpPr>
          <p:cNvPr id="425" name="Google Shape;425;p42"/>
          <p:cNvSpPr txBox="1"/>
          <p:nvPr/>
        </p:nvSpPr>
        <p:spPr>
          <a:xfrm>
            <a:off x="2398356" y="1776833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1">
                <a:solidFill>
                  <a:schemeClr val="dk1"/>
                </a:solidFill>
              </a:rPr>
              <a:t>아이디어 주제 회의</a:t>
            </a:r>
            <a:endParaRPr sz="7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6" name="Google Shape;426;p42"/>
          <p:cNvSpPr txBox="1"/>
          <p:nvPr/>
        </p:nvSpPr>
        <p:spPr>
          <a:xfrm>
            <a:off x="1077507" y="2068425"/>
            <a:ext cx="828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/>
              <a:t>기능 명세 작성</a:t>
            </a:r>
            <a:endParaRPr sz="700" b="1"/>
          </a:p>
        </p:txBody>
      </p:sp>
      <p:sp>
        <p:nvSpPr>
          <p:cNvPr id="427" name="Google Shape;427;p42"/>
          <p:cNvSpPr txBox="1"/>
          <p:nvPr/>
        </p:nvSpPr>
        <p:spPr>
          <a:xfrm>
            <a:off x="5346131" y="3008400"/>
            <a:ext cx="1443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/>
              <a:t>ERD 작성</a:t>
            </a:r>
            <a:endParaRPr sz="700" b="1"/>
          </a:p>
        </p:txBody>
      </p:sp>
      <p:sp>
        <p:nvSpPr>
          <p:cNvPr id="428" name="Google Shape;428;p42"/>
          <p:cNvSpPr txBox="1"/>
          <p:nvPr/>
        </p:nvSpPr>
        <p:spPr>
          <a:xfrm>
            <a:off x="2499819" y="2576295"/>
            <a:ext cx="1236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/>
              <a:t>와이어 프레임 작성</a:t>
            </a:r>
            <a:endParaRPr sz="700" b="1"/>
          </a:p>
        </p:txBody>
      </p:sp>
      <p:sp>
        <p:nvSpPr>
          <p:cNvPr id="429" name="Google Shape;429;p42"/>
          <p:cNvSpPr txBox="1"/>
          <p:nvPr/>
        </p:nvSpPr>
        <p:spPr>
          <a:xfrm>
            <a:off x="2529357" y="2849780"/>
            <a:ext cx="1236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/>
              <a:t>유저 플로우 작성</a:t>
            </a:r>
            <a:endParaRPr sz="700" b="1"/>
          </a:p>
        </p:txBody>
      </p:sp>
      <p:sp>
        <p:nvSpPr>
          <p:cNvPr id="430" name="Google Shape;430;p42"/>
          <p:cNvSpPr txBox="1"/>
          <p:nvPr/>
        </p:nvSpPr>
        <p:spPr>
          <a:xfrm>
            <a:off x="5992031" y="3824105"/>
            <a:ext cx="1236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1" name="Google Shape;431;p42"/>
          <p:cNvSpPr txBox="1"/>
          <p:nvPr/>
        </p:nvSpPr>
        <p:spPr>
          <a:xfrm>
            <a:off x="6870256" y="4023680"/>
            <a:ext cx="139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데이터 수집</a:t>
            </a:r>
            <a:endParaRPr sz="700"/>
          </a:p>
        </p:txBody>
      </p:sp>
      <p:sp>
        <p:nvSpPr>
          <p:cNvPr id="432" name="Google Shape;432;p42"/>
          <p:cNvSpPr/>
          <p:nvPr/>
        </p:nvSpPr>
        <p:spPr>
          <a:xfrm>
            <a:off x="6053606" y="3311350"/>
            <a:ext cx="21084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1"/>
                </a:solidFill>
              </a:rPr>
              <a:t>REST API 작성</a:t>
            </a:r>
            <a:endParaRPr sz="700" b="1">
              <a:solidFill>
                <a:schemeClr val="dk1"/>
              </a:solidFill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5363306" y="4081075"/>
            <a:ext cx="35037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1"/>
                </a:solidFill>
              </a:rPr>
              <a:t>데이터 수집 (크롤링 &amp; API)</a:t>
            </a:r>
            <a:endParaRPr sz="700" b="1">
              <a:solidFill>
                <a:schemeClr val="dk1"/>
              </a:solidFill>
            </a:endParaRPr>
          </a:p>
        </p:txBody>
      </p:sp>
      <p:sp>
        <p:nvSpPr>
          <p:cNvPr id="434" name="Google Shape;434;p42"/>
          <p:cNvSpPr/>
          <p:nvPr/>
        </p:nvSpPr>
        <p:spPr>
          <a:xfrm>
            <a:off x="5363296" y="3575000"/>
            <a:ext cx="20904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1"/>
                </a:solidFill>
              </a:rPr>
              <a:t>추천 항목 논의, 기능 확정</a:t>
            </a:r>
            <a:endParaRPr sz="700" b="1">
              <a:solidFill>
                <a:schemeClr val="dk1"/>
              </a:solidFill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5350231" y="3828775"/>
            <a:ext cx="13725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chemeClr val="dk1"/>
                </a:solidFill>
              </a:rPr>
              <a:t>기획 설계 마무리</a:t>
            </a:r>
            <a:endParaRPr sz="700" b="1">
              <a:solidFill>
                <a:schemeClr val="dk1"/>
              </a:solidFill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5928820" y="4296030"/>
            <a:ext cx="1175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/>
              <a:t>개발환경 서버 세팅</a:t>
            </a:r>
            <a:endParaRPr sz="700" b="1"/>
          </a:p>
        </p:txBody>
      </p:sp>
      <p:sp>
        <p:nvSpPr>
          <p:cNvPr id="437" name="Google Shape;437;p42"/>
          <p:cNvSpPr/>
          <p:nvPr/>
        </p:nvSpPr>
        <p:spPr>
          <a:xfrm>
            <a:off x="1149956" y="2401600"/>
            <a:ext cx="683400" cy="21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2"/>
          <p:cNvSpPr txBox="1"/>
          <p:nvPr/>
        </p:nvSpPr>
        <p:spPr>
          <a:xfrm>
            <a:off x="1178156" y="2379718"/>
            <a:ext cx="627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/>
              <a:t>역할 선정</a:t>
            </a:r>
            <a:endParaRPr sz="700" b="1"/>
          </a:p>
        </p:txBody>
      </p:sp>
      <p:sp>
        <p:nvSpPr>
          <p:cNvPr id="439" name="Google Shape;439;p42"/>
          <p:cNvSpPr txBox="1"/>
          <p:nvPr/>
        </p:nvSpPr>
        <p:spPr>
          <a:xfrm>
            <a:off x="382306" y="4767938"/>
            <a:ext cx="8038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/>
              <a:t>자기주도학습, 프레임워크, 추천 알고리즘 학습, 1일 1커밋 (학습 브랜치)</a:t>
            </a:r>
            <a:endParaRPr sz="700" b="1"/>
          </a:p>
        </p:txBody>
      </p:sp>
      <p:graphicFrame>
        <p:nvGraphicFramePr>
          <p:cNvPr id="440" name="Google Shape;440;p42"/>
          <p:cNvGraphicFramePr/>
          <p:nvPr/>
        </p:nvGraphicFramePr>
        <p:xfrm>
          <a:off x="427094" y="1342426"/>
          <a:ext cx="8440500" cy="396210"/>
        </p:xfrm>
        <a:graphic>
          <a:graphicData uri="http://schemas.openxmlformats.org/drawingml/2006/table">
            <a:tbl>
              <a:tblPr>
                <a:noFill/>
                <a:tableStyleId>{2F7E6FB1-6E69-4195-B255-CAB29E4D4956}</a:tableStyleId>
              </a:tblPr>
              <a:tblGrid>
                <a:gridCol w="7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03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6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3/7</a:t>
                      </a:r>
                      <a:endParaRPr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8</a:t>
                      </a:r>
                      <a:endParaRPr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E1F1F"/>
                          </a:solidFill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9</a:t>
                      </a:r>
                      <a:endParaRPr>
                        <a:solidFill>
                          <a:srgbClr val="EE1F1F"/>
                        </a:solidFill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10</a:t>
                      </a:r>
                      <a:endParaRPr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11</a:t>
                      </a:r>
                      <a:endParaRPr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E1F1F"/>
                          </a:solidFill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12</a:t>
                      </a:r>
                      <a:endParaRPr>
                        <a:solidFill>
                          <a:srgbClr val="EE1F1F"/>
                        </a:solidFill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E1F1F"/>
                          </a:solidFill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13</a:t>
                      </a:r>
                      <a:endParaRPr>
                        <a:solidFill>
                          <a:srgbClr val="EE1F1F"/>
                        </a:solidFill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14</a:t>
                      </a:r>
                      <a:endParaRPr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15</a:t>
                      </a:r>
                      <a:endParaRPr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16</a:t>
                      </a:r>
                      <a:endParaRPr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17</a:t>
                      </a:r>
                      <a:endParaRPr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Lora SemiBold"/>
                          <a:ea typeface="Lora SemiBold"/>
                          <a:cs typeface="Lora SemiBold"/>
                          <a:sym typeface="Lora SemiBold"/>
                        </a:rPr>
                        <a:t>18</a:t>
                      </a:r>
                      <a:endParaRPr>
                        <a:latin typeface="Lora SemiBold"/>
                        <a:ea typeface="Lora SemiBold"/>
                        <a:cs typeface="Lora SemiBold"/>
                        <a:sym typeface="Lora SemiBol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3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0" y="-857575"/>
            <a:ext cx="9143999" cy="600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311700" y="18137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Thank You !</a:t>
            </a:r>
            <a:endParaRPr sz="4000">
              <a:solidFill>
                <a:schemeClr val="l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4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/>
          <p:nvPr/>
        </p:nvSpPr>
        <p:spPr>
          <a:xfrm>
            <a:off x="3429450" y="2094600"/>
            <a:ext cx="2285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Q &amp; A</a:t>
            </a:r>
            <a:endParaRPr sz="5000">
              <a:solidFill>
                <a:schemeClr val="l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22년 여가 활동으로 </a:t>
            </a:r>
            <a:r>
              <a:rPr lang="ko" sz="145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65.2%</a:t>
            </a:r>
            <a:r>
              <a:rPr lang="ko"/>
              <a:t> 사람들이 </a:t>
            </a:r>
            <a:r>
              <a:rPr lang="ko" sz="145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문화예술 관람활동을 꼽았습니다.</a:t>
            </a:r>
            <a:endParaRPr/>
          </a:p>
        </p:txBody>
      </p:sp>
      <p:pic>
        <p:nvPicPr>
          <p:cNvPr id="458" name="Google Shape;4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63" y="1276350"/>
            <a:ext cx="804267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종류별 문화관람률 비교 통계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460" name="Google Shape;460;p45"/>
          <p:cNvCxnSpPr/>
          <p:nvPr/>
        </p:nvCxnSpPr>
        <p:spPr>
          <a:xfrm>
            <a:off x="2400300" y="1005925"/>
            <a:ext cx="4305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>
            <a:spLocks noGrp="1"/>
          </p:cNvSpPr>
          <p:nvPr>
            <p:ph type="title"/>
          </p:nvPr>
        </p:nvSpPr>
        <p:spPr>
          <a:xfrm>
            <a:off x="311700" y="433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앞으로 하고 싶은 여가활동</a:t>
            </a:r>
            <a:endParaRPr sz="2500"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466" name="Google Shape;466;p46"/>
          <p:cNvCxnSpPr/>
          <p:nvPr/>
        </p:nvCxnSpPr>
        <p:spPr>
          <a:xfrm>
            <a:off x="2586600" y="1005925"/>
            <a:ext cx="39708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46"/>
          <p:cNvSpPr txBox="1"/>
          <p:nvPr/>
        </p:nvSpPr>
        <p:spPr>
          <a:xfrm>
            <a:off x="808650" y="4745575"/>
            <a:ext cx="752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Lora Medium"/>
                <a:ea typeface="Lora Medium"/>
                <a:cs typeface="Lora Medium"/>
                <a:sym typeface="Lora Medium"/>
              </a:rPr>
              <a:t>출처 : 통계청, 「사회조사」각년도 </a:t>
            </a:r>
            <a:r>
              <a:rPr lang="ko" sz="800">
                <a:solidFill>
                  <a:schemeClr val="dk1"/>
                </a:solidFill>
              </a:rPr>
              <a:t>https://www.index.go.kr/potal/stts/idxMain/selectPoSttsIdxMainPrint.do?idx_cd=2695&amp;board_cd=INDX_001</a:t>
            </a:r>
            <a:endParaRPr sz="600"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468" name="Google Shape;4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38" y="1152749"/>
            <a:ext cx="7260123" cy="35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3075150" y="1024675"/>
            <a:ext cx="2993700" cy="3894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240150" y="1017725"/>
            <a:ext cx="26637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AutoNum type="arabicPeriod"/>
            </a:pPr>
            <a:r>
              <a:rPr lang="ko" sz="2000" b="1" dirty="0">
                <a:latin typeface="Nanum Myeongjo"/>
                <a:ea typeface="Nanum Myeongjo"/>
                <a:cs typeface="Nanum Myeongjo"/>
                <a:sym typeface="Nanum Myeongjo"/>
              </a:rPr>
              <a:t>기획 의도 및 배경</a:t>
            </a:r>
            <a:endParaRPr sz="2000"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AutoNum type="arabicPeriod"/>
            </a:pPr>
            <a:r>
              <a:rPr lang="ko" sz="2000" b="1" dirty="0">
                <a:latin typeface="Nanum Myeongjo"/>
                <a:ea typeface="Nanum Myeongjo"/>
                <a:cs typeface="Nanum Myeongjo"/>
                <a:sym typeface="Nanum Myeongjo"/>
              </a:rPr>
              <a:t>서비스 소개</a:t>
            </a:r>
            <a:endParaRPr sz="2000"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AutoNum type="arabicPeriod"/>
            </a:pPr>
            <a:r>
              <a:rPr lang="ko" sz="2000" b="1" dirty="0">
                <a:latin typeface="Nanum Myeongjo"/>
                <a:ea typeface="Nanum Myeongjo"/>
                <a:cs typeface="Nanum Myeongjo"/>
                <a:sym typeface="Nanum Myeongjo"/>
              </a:rPr>
              <a:t>개발 프로세스</a:t>
            </a:r>
            <a:endParaRPr sz="2000"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AutoNum type="arabicPeriod"/>
            </a:pPr>
            <a:r>
              <a:rPr lang="ko" sz="2000" b="1" dirty="0">
                <a:latin typeface="Nanum Myeongjo"/>
                <a:ea typeface="Nanum Myeongjo"/>
                <a:cs typeface="Nanum Myeongjo"/>
                <a:sym typeface="Nanum Myeongjo"/>
              </a:rPr>
              <a:t>서비스 구조</a:t>
            </a:r>
            <a:endParaRPr sz="2000"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AutoNum type="arabicPeriod"/>
            </a:pPr>
            <a:r>
              <a:rPr lang="ko" sz="2000" b="1" dirty="0">
                <a:latin typeface="Nanum Myeongjo"/>
                <a:ea typeface="Nanum Myeongjo"/>
                <a:cs typeface="Nanum Myeongjo"/>
                <a:sym typeface="Nanum Myeongjo"/>
              </a:rPr>
              <a:t>산출물</a:t>
            </a:r>
            <a:endParaRPr sz="2000" b="1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AutoNum type="arabicPeriod"/>
            </a:pPr>
            <a:r>
              <a:rPr lang="ko" sz="2000" b="1" dirty="0">
                <a:latin typeface="Nanum Myeongjo"/>
                <a:ea typeface="Nanum Myeongjo"/>
                <a:cs typeface="Nanum Myeongjo"/>
                <a:sym typeface="Nanum Myeongjo"/>
              </a:rPr>
              <a:t>Q &amp; A </a:t>
            </a:r>
            <a:endParaRPr sz="2000"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INDEX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37" y="926426"/>
            <a:ext cx="6904925" cy="32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-948681"/>
            <a:ext cx="9144000" cy="609218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dirty="0">
                <a:solidFill>
                  <a:schemeClr val="lt1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기획 의도 및 배경</a:t>
            </a:r>
            <a:endParaRPr sz="4000" dirty="0">
              <a:solidFill>
                <a:schemeClr val="lt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825" y="728088"/>
            <a:ext cx="5532349" cy="368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 title="Netflix Intro Sound Effect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12975" y="28353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2606424" y="4280025"/>
            <a:ext cx="8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2015년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3405700" y="4621475"/>
            <a:ext cx="621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Lora Medium"/>
                <a:ea typeface="Lora Medium"/>
                <a:cs typeface="Lora Medium"/>
                <a:sym typeface="Lora Medium"/>
              </a:rPr>
              <a:t>출처 : 국가지표체계 문화관람률 데이터 https://www.index.go.kr/unify/idx-info.do?idxCd=4251 </a:t>
            </a:r>
            <a:endParaRPr sz="8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2449074" y="3258900"/>
            <a:ext cx="291600" cy="101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2306001" y="2931525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13.8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2713549" y="3171975"/>
            <a:ext cx="291600" cy="11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4350949" y="4280025"/>
            <a:ext cx="8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2017년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6013599" y="4281600"/>
            <a:ext cx="8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7533549" y="4280025"/>
            <a:ext cx="8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</a:t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005149" y="4023800"/>
            <a:ext cx="291600" cy="2508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3296749" y="1610075"/>
            <a:ext cx="291600" cy="2664600"/>
          </a:xfrm>
          <a:prstGeom prst="rect">
            <a:avLst/>
          </a:prstGeom>
          <a:solidFill>
            <a:srgbClr val="AD9B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2889201" y="3646938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1.2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606424" y="2773022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14.9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3180801" y="1201363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58.8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001351" y="2931525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13.8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4992099" y="1610075"/>
            <a:ext cx="291600" cy="2664600"/>
          </a:xfrm>
          <a:prstGeom prst="rect">
            <a:avLst/>
          </a:prstGeom>
          <a:solidFill>
            <a:srgbClr val="AD9B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4584551" y="3646938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1.3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4301774" y="2773022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15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4876151" y="1201363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58.8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4700499" y="3951500"/>
            <a:ext cx="291600" cy="3231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4408899" y="3111725"/>
            <a:ext cx="291600" cy="11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5668001" y="2476363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16.5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6658749" y="1687925"/>
            <a:ext cx="291600" cy="2588400"/>
          </a:xfrm>
          <a:prstGeom prst="rect">
            <a:avLst/>
          </a:prstGeom>
          <a:solidFill>
            <a:srgbClr val="AD9B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6251201" y="3648513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1.0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006112" y="2931522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13.7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6542801" y="1202938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58.4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6367149" y="4072900"/>
            <a:ext cx="291600" cy="2034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5783949" y="2931525"/>
            <a:ext cx="291600" cy="134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6075549" y="3297813"/>
            <a:ext cx="291600" cy="978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7244501" y="3457513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3.0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8237799" y="2971400"/>
            <a:ext cx="291600" cy="1304700"/>
          </a:xfrm>
          <a:prstGeom prst="rect">
            <a:avLst/>
          </a:prstGeom>
          <a:solidFill>
            <a:srgbClr val="AD9B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7830251" y="3817875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0.4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7533562" y="3457522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2.9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8121851" y="2563838"/>
            <a:ext cx="52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 Coding"/>
                <a:ea typeface="Nanum Gothic Coding"/>
                <a:cs typeface="Nanum Gothic Coding"/>
                <a:sym typeface="Nanum Gothic Coding"/>
              </a:rPr>
              <a:t>16.3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7362999" y="3799925"/>
            <a:ext cx="291600" cy="47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654599" y="3876217"/>
            <a:ext cx="2916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7946199" y="4178250"/>
            <a:ext cx="291600" cy="981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4144424" y="3258900"/>
            <a:ext cx="291600" cy="101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498649" y="1992825"/>
            <a:ext cx="321300" cy="32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498649" y="2644150"/>
            <a:ext cx="321300" cy="32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498649" y="3295475"/>
            <a:ext cx="321300" cy="32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498649" y="3946800"/>
            <a:ext cx="321300" cy="323100"/>
          </a:xfrm>
          <a:prstGeom prst="rect">
            <a:avLst/>
          </a:prstGeom>
          <a:solidFill>
            <a:srgbClr val="AD9B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819949" y="1985013"/>
            <a:ext cx="160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ora SemiBold"/>
                <a:ea typeface="Lora SemiBold"/>
                <a:cs typeface="Lora SemiBold"/>
                <a:sym typeface="Lora SemiBold"/>
              </a:rPr>
              <a:t>음악, 연주회, 콘서트</a:t>
            </a:r>
            <a:endParaRPr sz="10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819949" y="2636338"/>
            <a:ext cx="160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ora SemiBold"/>
                <a:ea typeface="Lora SemiBold"/>
                <a:cs typeface="Lora SemiBold"/>
                <a:sym typeface="Lora SemiBold"/>
              </a:rPr>
              <a:t>연극, 마당극, 뮤지컬</a:t>
            </a:r>
            <a:endParaRPr sz="10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819937" y="3287663"/>
            <a:ext cx="160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ora SemiBold"/>
                <a:ea typeface="Lora SemiBold"/>
                <a:cs typeface="Lora SemiBold"/>
                <a:sym typeface="Lora SemiBold"/>
              </a:rPr>
              <a:t>무용</a:t>
            </a:r>
            <a:endParaRPr sz="10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819937" y="3942888"/>
            <a:ext cx="160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ora SemiBold"/>
                <a:ea typeface="Lora SemiBold"/>
                <a:cs typeface="Lora SemiBold"/>
                <a:sym typeface="Lora SemiBold"/>
              </a:rPr>
              <a:t>영화</a:t>
            </a:r>
            <a:endParaRPr sz="10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종류별 문화관람률 비교 통계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>
            <a:off x="2400300" y="1005925"/>
            <a:ext cx="43053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l="48533"/>
          <a:stretch/>
        </p:blipFill>
        <p:spPr>
          <a:xfrm>
            <a:off x="2019800" y="2623307"/>
            <a:ext cx="1345475" cy="21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311700" y="1641775"/>
            <a:ext cx="2334900" cy="1212000"/>
          </a:xfrm>
          <a:prstGeom prst="wedgeRoundRectCallout">
            <a:avLst>
              <a:gd name="adj1" fmla="val 32108"/>
              <a:gd name="adj2" fmla="val 80957"/>
              <a:gd name="adj3" fmla="val 0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675" y="1427206"/>
            <a:ext cx="5341726" cy="3298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/>
          <p:nvPr/>
        </p:nvCxnSpPr>
        <p:spPr>
          <a:xfrm rot="10800000" flipH="1">
            <a:off x="4483300" y="3221556"/>
            <a:ext cx="4283100" cy="9000"/>
          </a:xfrm>
          <a:prstGeom prst="straightConnector1">
            <a:avLst/>
          </a:prstGeom>
          <a:noFill/>
          <a:ln w="1905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0"/>
          <p:cNvCxnSpPr/>
          <p:nvPr/>
        </p:nvCxnSpPr>
        <p:spPr>
          <a:xfrm rot="10800000" flipH="1">
            <a:off x="3517675" y="3424931"/>
            <a:ext cx="173700" cy="900"/>
          </a:xfrm>
          <a:prstGeom prst="straightConnector1">
            <a:avLst/>
          </a:prstGeom>
          <a:noFill/>
          <a:ln w="1905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0"/>
          <p:cNvCxnSpPr/>
          <p:nvPr/>
        </p:nvCxnSpPr>
        <p:spPr>
          <a:xfrm rot="10800000" flipH="1">
            <a:off x="7454150" y="4031081"/>
            <a:ext cx="1312200" cy="2100"/>
          </a:xfrm>
          <a:prstGeom prst="straightConnector1">
            <a:avLst/>
          </a:prstGeom>
          <a:noFill/>
          <a:ln w="1905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0"/>
          <p:cNvCxnSpPr/>
          <p:nvPr/>
        </p:nvCxnSpPr>
        <p:spPr>
          <a:xfrm rot="10800000" flipH="1">
            <a:off x="3517675" y="4228581"/>
            <a:ext cx="3822300" cy="2100"/>
          </a:xfrm>
          <a:prstGeom prst="straightConnector1">
            <a:avLst/>
          </a:prstGeom>
          <a:noFill/>
          <a:ln w="1905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사람들이 뮤지컬, 연극 등을 보지 않는 이유?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418500" y="1641775"/>
            <a:ext cx="21213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Verdana"/>
                <a:ea typeface="Verdana"/>
                <a:cs typeface="Verdana"/>
                <a:sym typeface="Verdana"/>
              </a:rPr>
              <a:t>뮤지컬이 영화나 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Verdana"/>
                <a:ea typeface="Verdana"/>
                <a:cs typeface="Verdana"/>
                <a:sym typeface="Verdana"/>
              </a:rPr>
              <a:t>TV 드라마에 비해 대중적이지 않은 이유는 무엇일까요?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64" name="Google Shape;164;p20"/>
          <p:cNvCxnSpPr/>
          <p:nvPr/>
        </p:nvCxnSpPr>
        <p:spPr>
          <a:xfrm>
            <a:off x="1466850" y="1005925"/>
            <a:ext cx="6229200" cy="0"/>
          </a:xfrm>
          <a:prstGeom prst="straightConnector1">
            <a:avLst/>
          </a:prstGeom>
          <a:noFill/>
          <a:ln w="38100" cap="flat" cmpd="sng">
            <a:solidFill>
              <a:srgbClr val="EE1F1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0"/>
          <p:cNvSpPr txBox="1"/>
          <p:nvPr/>
        </p:nvSpPr>
        <p:spPr>
          <a:xfrm>
            <a:off x="5955750" y="4833700"/>
            <a:ext cx="3897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Lora Medium"/>
                <a:ea typeface="Lora Medium"/>
                <a:cs typeface="Lora Medium"/>
                <a:sym typeface="Lora Medium"/>
              </a:rPr>
              <a:t>출처 :</a:t>
            </a:r>
            <a:r>
              <a:rPr lang="ko" sz="800">
                <a:solidFill>
                  <a:schemeClr val="dk1"/>
                </a:solidFill>
              </a:rPr>
              <a:t>https://www.artinsight.co.kr/news/view.php?no=50685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Lora Medium"/>
                <a:ea typeface="Lora Medium"/>
                <a:cs typeface="Lora Medium"/>
                <a:sym typeface="Lora Medium"/>
              </a:rPr>
              <a:t> </a:t>
            </a:r>
            <a:endParaRPr sz="800"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75" y="325275"/>
            <a:ext cx="8058151" cy="1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250" y="1839121"/>
            <a:ext cx="4881500" cy="303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1932</Words>
  <Application>Microsoft Office PowerPoint</Application>
  <PresentationFormat>화면 슬라이드 쇼(16:9)</PresentationFormat>
  <Paragraphs>305</Paragraphs>
  <Slides>30</Slides>
  <Notes>30</Notes>
  <HiddenSlides>3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Malgun Gothic</vt:lpstr>
      <vt:lpstr>Arial</vt:lpstr>
      <vt:lpstr>Nanum Gothic Coding</vt:lpstr>
      <vt:lpstr>Times New Roman</vt:lpstr>
      <vt:lpstr>Inria Serif</vt:lpstr>
      <vt:lpstr>Lora Medium</vt:lpstr>
      <vt:lpstr>Nanum Myeongjo</vt:lpstr>
      <vt:lpstr>Verdana</vt:lpstr>
      <vt:lpstr>Lora SemiBold</vt:lpstr>
      <vt:lpstr>Black Han Sans</vt:lpstr>
      <vt:lpstr>NanumMyeongjo ExtraBold</vt:lpstr>
      <vt:lpstr>Simple Light</vt:lpstr>
      <vt:lpstr>PowerPoint 프레젠테이션</vt:lpstr>
      <vt:lpstr>팀원  소개</vt:lpstr>
      <vt:lpstr>INDEX</vt:lpstr>
      <vt:lpstr>기획 의도 및 배경</vt:lpstr>
      <vt:lpstr>PowerPoint 프레젠테이션</vt:lpstr>
      <vt:lpstr>PowerPoint 프레젠테이션</vt:lpstr>
      <vt:lpstr>종류별 문화관람률 비교 통계</vt:lpstr>
      <vt:lpstr>사람들이 뮤지컬, 연극 등을 보지 않는 이유?</vt:lpstr>
      <vt:lpstr>PowerPoint 프레젠테이션</vt:lpstr>
      <vt:lpstr>목표 및 타겟</vt:lpstr>
      <vt:lpstr>PowerPoint 프레젠테이션</vt:lpstr>
      <vt:lpstr>서비스 소개</vt:lpstr>
      <vt:lpstr>서비스 소개</vt:lpstr>
      <vt:lpstr>주요 기능</vt:lpstr>
      <vt:lpstr>개발 프로세스</vt:lpstr>
      <vt:lpstr>개발 프로세스</vt:lpstr>
      <vt:lpstr>서비스 구조</vt:lpstr>
      <vt:lpstr>산출물</vt:lpstr>
      <vt:lpstr>COLOR THEME</vt:lpstr>
      <vt:lpstr>산출물</vt:lpstr>
      <vt:lpstr>산출물</vt:lpstr>
      <vt:lpstr>산출물</vt:lpstr>
      <vt:lpstr>산출물</vt:lpstr>
      <vt:lpstr>PowerPoint 프레젠테이션</vt:lpstr>
      <vt:lpstr>산출물</vt:lpstr>
      <vt:lpstr>Thank You !</vt:lpstr>
      <vt:lpstr>PowerPoint 프레젠테이션</vt:lpstr>
      <vt:lpstr>22년 여가 활동으로 65.2% 사람들이 문화예술 관람활동을 꼽았습니다.</vt:lpstr>
      <vt:lpstr>앞으로 하고 싶은 여가활동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1</cp:revision>
  <dcterms:modified xsi:type="dcterms:W3CDTF">2022-03-23T04:19:06Z</dcterms:modified>
</cp:coreProperties>
</file>